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68" r:id="rId4"/>
    <p:sldId id="269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72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5" r:id="rId26"/>
    <p:sldId id="292" r:id="rId27"/>
    <p:sldId id="293" r:id="rId28"/>
    <p:sldId id="297" r:id="rId29"/>
    <p:sldId id="294" r:id="rId30"/>
    <p:sldId id="299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유진" initials="최유" lastIdx="12" clrIdx="0">
    <p:extLst>
      <p:ext uri="{19B8F6BF-5375-455C-9EA6-DF929625EA0E}">
        <p15:presenceInfo xmlns:p15="http://schemas.microsoft.com/office/powerpoint/2012/main" userId="884b267a23e21da0" providerId="Windows Live"/>
      </p:ext>
    </p:extLst>
  </p:cmAuthor>
  <p:cmAuthor id="2" name="aj98ajj@gmail.com" initials="a" lastIdx="43" clrIdx="1">
    <p:extLst>
      <p:ext uri="{19B8F6BF-5375-455C-9EA6-DF929625EA0E}">
        <p15:presenceInfo xmlns:p15="http://schemas.microsoft.com/office/powerpoint/2012/main" userId="a667f907b77fbd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48:47.189" idx="2">
    <p:pos x="6932" y="1265"/>
    <p:text>합성곱 신경망이라고도 하며</p:text>
    <p:extLst>
      <p:ext uri="{C676402C-5697-4E1C-873F-D02D1690AC5C}">
        <p15:threadingInfo xmlns:p15="http://schemas.microsoft.com/office/powerpoint/2012/main" timeZoneBias="-540"/>
      </p:ext>
    </p:extLst>
  </p:cm>
  <p:cm authorId="1" dt="2021-06-05T01:48:57.659" idx="3">
    <p:pos x="8602" y="4890"/>
    <p:text>일반적인 신경망으로 이미지를 처리할 경우 매우 많은 가중치가 필요한데 CNN은 커널을 공유하기 때문에 훨씬 적은 가중치만 있어도 된다는 장점을 가지고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30:04.157" idx="21">
    <p:pos x="9667" y="955"/>
    <p:text>아래에 나온 것 처럼 처럼 커널 수만 바꿔서 컨번셜과 풀링을 3회 반복합니다.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31:01.087" idx="22">
    <p:pos x="8862" y="3537"/>
    <p:text>sigmoid를 활성화함수로 사용하여 데이터 값을 0~1사이에 값으로 바꿉니다.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32:07.715" idx="23">
    <p:pos x="8479" y="4799"/>
    <p:text>모델을 컴파일 하는데    optimizer는 아담을 사용하고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32:43.888" idx="24">
    <p:pos x="8479" y="4935"/>
    <p:text>loss는 0 or 1인지 판단하는 것 이므로 binary_crossentropy(크로스엔트로피)를 사용하며</p:text>
    <p:extLst>
      <p:ext uri="{C676402C-5697-4E1C-873F-D02D1690AC5C}">
        <p15:threadingInfo xmlns:p15="http://schemas.microsoft.com/office/powerpoint/2012/main" timeZoneBias="-540">
          <p15:parentCm authorId="2" idx="23"/>
        </p15:threadingInfo>
      </p:ext>
    </p:extLst>
  </p:cm>
  <p:cm authorId="2" dt="2021-06-04T03:33:12.305" idx="25">
    <p:pos x="8479" y="5071"/>
    <p:text>잘 학습한 정도를 0~1사이에 숫자로 나타내기 위해</p:text>
    <p:extLst>
      <p:ext uri="{C676402C-5697-4E1C-873F-D02D1690AC5C}">
        <p15:threadingInfo xmlns:p15="http://schemas.microsoft.com/office/powerpoint/2012/main" timeZoneBias="-540">
          <p15:parentCm authorId="2" idx="23"/>
        </p15:threadingInfo>
      </p:ext>
    </p:extLst>
  </p:cm>
  <p:cm authorId="2" dt="2021-06-04T03:34:15.196" idx="26">
    <p:pos x="8479" y="5207"/>
    <p:text>metrics는 accuracy 사용합니다.</p:text>
    <p:extLst>
      <p:ext uri="{C676402C-5697-4E1C-873F-D02D1690AC5C}">
        <p15:threadingInfo xmlns:p15="http://schemas.microsoft.com/office/powerpoint/2012/main" timeZoneBias="-540">
          <p15:parentCm authorId="2" idx="23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35:17.451" idx="27">
    <p:pos x="10" y="10"/>
    <p:text>이건 model.summury에 의해서 출력된 자료인데</p:text>
    <p:extLst>
      <p:ext uri="{C676402C-5697-4E1C-873F-D02D1690AC5C}">
        <p15:threadingInfo xmlns:p15="http://schemas.microsoft.com/office/powerpoint/2012/main" timeZoneBias="-540"/>
      </p:ext>
    </p:extLst>
  </p:cm>
  <p:cm authorId="2" dt="2021-06-05T17:13:29.577" idx="39">
    <p:pos x="10" y="106"/>
    <p:text>모델을 보면 약 88만개의 파라미터로 학습시켰음을 알 수 있습니다.</p:text>
    <p:extLst>
      <p:ext uri="{C676402C-5697-4E1C-873F-D02D1690AC5C}">
        <p15:threadingInfo xmlns:p15="http://schemas.microsoft.com/office/powerpoint/2012/main" timeZoneBias="-540">
          <p15:parentCm authorId="2" idx="27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5T17:14:51.743" idx="40">
    <p:pos x="2708" y="3588"/>
    <p:text>다음은 모델의 훈련과정에대한 코드인데</p:text>
    <p:extLst>
      <p:ext uri="{C676402C-5697-4E1C-873F-D02D1690AC5C}">
        <p15:threadingInfo xmlns:p15="http://schemas.microsoft.com/office/powerpoint/2012/main" timeZoneBias="-540"/>
      </p:ext>
    </p:extLst>
  </p:cm>
  <p:cm authorId="2" dt="2021-06-05T17:15:49.205" idx="41">
    <p:pos x="2708" y="3684"/>
    <p:text>generator로 데이터를 불러왔기 때문에 fit generator로 학습을 시켜주는게 좋습니다.</p:text>
    <p:extLst>
      <p:ext uri="{C676402C-5697-4E1C-873F-D02D1690AC5C}">
        <p15:threadingInfo xmlns:p15="http://schemas.microsoft.com/office/powerpoint/2012/main" timeZoneBias="-540">
          <p15:parentCm authorId="2" idx="40"/>
        </p15:threadingInfo>
      </p:ext>
    </p:extLst>
  </p:cm>
  <p:cm authorId="2" dt="2021-06-05T17:17:01.731" idx="42">
    <p:pos x="2708" y="3780"/>
    <p:text>에폭을  50으로 설정하여 총 50회 학습을 진행하고</p:text>
    <p:extLst>
      <p:ext uri="{C676402C-5697-4E1C-873F-D02D1690AC5C}">
        <p15:threadingInfo xmlns:p15="http://schemas.microsoft.com/office/powerpoint/2012/main" timeZoneBias="-540">
          <p15:parentCm authorId="2" idx="40"/>
        </p15:threadingInfo>
      </p:ext>
    </p:extLst>
  </p:cm>
  <p:cm authorId="2" dt="2021-06-05T17:17:01.836" idx="43">
    <p:pos x="4173" y="5624"/>
    <p:text>ModelCheckpoint로 모델이 좋으면 저장하고 학습이 잘 안되면 케라스에 있는 콜백함수를 통해learning rate을 줄입니다.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1:52:35.918" idx="4">
    <p:pos x="2623" y="1656"/>
    <p:text>Fully-connected Layer의 문제점인 데이터의 형상이 무시를 해결하기 위해 사용되는 층; 입력 데이터의 형상을 유지</p:text>
    <p:extLst>
      <p:ext uri="{C676402C-5697-4E1C-873F-D02D1690AC5C}">
        <p15:threadingInfo xmlns:p15="http://schemas.microsoft.com/office/powerpoint/2012/main" timeZoneBias="-540"/>
      </p:ext>
    </p:extLst>
  </p:cm>
  <p:cm authorId="1" dt="2021-06-05T01:52:47.313" idx="5">
    <p:pos x="3065" y="3044"/>
    <p:text>데이터의 공간적인 특성 유지하면서 크기를 줄여주는 층; 특정위치에서 큰 역할을 하는 특징을 추출 or 전체를 대변하는 특징을 추출</p:text>
    <p:extLst>
      <p:ext uri="{C676402C-5697-4E1C-873F-D02D1690AC5C}">
        <p15:threadingInfo xmlns:p15="http://schemas.microsoft.com/office/powerpoint/2012/main" timeZoneBias="-540"/>
      </p:ext>
    </p:extLst>
  </p:cm>
  <p:cm authorId="1" dt="2021-06-05T01:53:03.650" idx="6">
    <p:pos x="3445" y="4155"/>
    <p:text>1) 2차원 배영 형태의 이미지를 1차원 배열로 평탄화
2) 활성화 함수(Relu, Leaky Relu, Tanh 등) 뉴런을 활성화
3) 분류기(softmax)함수로 분류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2:35:18.492" idx="7">
    <p:pos x="5688" y="1008"/>
    <p:text>기존 데이터의 수정 된 사본 또는 기존 데이터에서 새로 생성 된 합성 데이터를 추가헤 데이터의 양을 늘리는 기술 입니다.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05T02:35:29.056" idx="8">
    <p:pos x="5688" y="1104"/>
    <p:text>데이터 부족 시 매우 유용한 방법인데 이를 통해 이미지의 모양이 다양해 져서 모델이 더 잘 학습할 수 있습니다.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2" dt="2021-06-05T16:55:14.380" idx="30">
    <p:pos x="5834" y="2698"/>
    <p:text>train data는 모델을 훈련시키기 위해 사용되는 data이고 validation data는 훈련과정에서 모델의 성능을 평가하는 역할을 합니다.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6-05T16:56:10.855" idx="31">
    <p:pos x="5834" y="2794"/>
    <p:text>즉, 훈련과정에서 주 데이터는 train data이고 모델이 잘 학습되는지 안되는지 확인 및 검증하기 위해서 validation data를 사용하는 것 입니다.</p:text>
    <p:extLst>
      <p:ext uri="{C676402C-5697-4E1C-873F-D02D1690AC5C}">
        <p15:threadingInfo xmlns:p15="http://schemas.microsoft.com/office/powerpoint/2012/main" timeZoneBias="-540">
          <p15:parentCm authorId="2" idx="30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5T02:35:18.492" idx="11">
    <p:pos x="9181" y="2946"/>
    <p:text/>
    <p:extLst>
      <p:ext uri="{C676402C-5697-4E1C-873F-D02D1690AC5C}">
        <p15:threadingInfo xmlns:p15="http://schemas.microsoft.com/office/powerpoint/2012/main" timeZoneBias="-540"/>
      </p:ext>
    </p:extLst>
  </p:cm>
  <p:cm authorId="2" dt="2021-06-05T17:00:14.032" idx="33">
    <p:pos x="9181" y="3042"/>
    <p:text>keras에서 제공하는 class로</p:text>
    <p:extLst>
      <p:ext uri="{C676402C-5697-4E1C-873F-D02D1690AC5C}">
        <p15:threadingInfo xmlns:p15="http://schemas.microsoft.com/office/powerpoint/2012/main" timeZoneBias="-540">
          <p15:parentCm authorId="1" idx="11"/>
        </p15:threadingInfo>
      </p:ext>
    </p:extLst>
  </p:cm>
  <p:cm authorId="2" dt="2021-06-05T17:00:31.264" idx="34">
    <p:pos x="9181" y="3138"/>
    <p:text>데이터의 인위적 변형, 증가를 가능하게 해 데이터부족 문제를 해결할 수 있게 합니다</p:text>
    <p:extLst>
      <p:ext uri="{C676402C-5697-4E1C-873F-D02D1690AC5C}">
        <p15:threadingInfo xmlns:p15="http://schemas.microsoft.com/office/powerpoint/2012/main" timeZoneBias="-540">
          <p15:parentCm authorId="1" idx="11"/>
        </p15:threadingInfo>
      </p:ext>
    </p:extLst>
  </p:cm>
  <p:cm authorId="2" dt="2021-06-05T16:59:54.159" idx="32">
    <p:pos x="6007" y="1591"/>
    <p:text>기존의 값이 모델을 효과적으로 학습시키기에는 너무 크기 때문에 다음과 같은 과정을 거칩니다.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13:46.404" idx="13">
    <p:pos x="4241" y="2396"/>
    <p:text>모델이 잘 학습했는지만 확인하는 작업이기에 augmentaion 필요가 없고 rescale을 통해(0~1)의 값으로 만드는 작업만 거칩니다.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17:25.745" idx="14">
    <p:pos x="8899" y="3641"/>
    <p:text>flow method를 사용하해 쉽게 data generator 를 만들 수 있습니다.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6-05T17:02:18.527" idx="35">
    <p:pos x="8899" y="3737"/>
    <p:text>batch_size를 통해 #32개씩 데이터를 꺼내오고 순서를 섞습니다.</p:text>
    <p:extLst>
      <p:ext uri="{C676402C-5697-4E1C-873F-D02D1690AC5C}">
        <p15:threadingInfo xmlns:p15="http://schemas.microsoft.com/office/powerpoint/2012/main" timeZoneBias="-540">
          <p15:parentCm authorId="2" idx="14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5T17:02:57.584" idx="36">
    <p:pos x="9847" y="2972"/>
    <p:text>위에서 언급했든 validation은 평가 과정이기에 섞을 필요가 없어서 shuffle = false로 코딩했습니다.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5T17:04:36.839" idx="37">
    <p:pos x="9418" y="1144"/>
    <p:text>다음은 모델의 메인이 되는 BUild model을 살펴보겠습니다.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21:41.025" idx="15">
    <p:pos x="10981" y="1195"/>
    <p:text>왼쪽부터 차례대로 각각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22:29.863" idx="16">
    <p:pos x="10981" y="1331"/>
    <p:text>이미지의 세로크기, 가로크기, 색을 나타냅니다</p:text>
    <p:extLst>
      <p:ext uri="{C676402C-5697-4E1C-873F-D02D1690AC5C}">
        <p15:threadingInfo xmlns:p15="http://schemas.microsoft.com/office/powerpoint/2012/main" timeZoneBias="-540">
          <p15:parentCm authorId="2" idx="15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4T03:25:33.080" idx="17">
    <p:pos x="5086" y="3412"/>
    <p:text>stride는 커널을 몇칸 이동 할 것인지 정하는데 값이 커지게 되면 그만큼 많이 이동하니 결과 데이터의 사이즈가 작아지겠죠?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26:53.965" idx="18">
    <p:pos x="5086" y="3548"/>
    <p:text>해당 코드에선 2칸씩 이동하라고 작성이 되어있습니다</p:text>
    <p:extLst>
      <p:ext uri="{C676402C-5697-4E1C-873F-D02D1690AC5C}">
        <p15:threadingInfo xmlns:p15="http://schemas.microsoft.com/office/powerpoint/2012/main" timeZoneBias="-540">
          <p15:parentCm authorId="2" idx="17"/>
        </p15:threadingInfo>
      </p:ext>
    </p:extLst>
  </p:cm>
  <p:cm authorId="2" dt="2021-06-04T03:27:03.672" idx="19">
    <p:pos x="4587" y="3863"/>
    <p:text>padding은  데이터의 경계 처리 방법을 정의하는 것으로 ‘Same’일 경우 출력 이미지 사이즈가 입력 이미지 사이즈와 동일하도록 하고
‘valid’ 일경우 유효한 영역만 출력이 되기 때문에 출력 이미지의 사이즈가 입력 사이즈보다 작습니다.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6-04T03:29:22.543" idx="20">
    <p:pos x="4531" y="5153"/>
    <p:text>Pooling을 하여 net에 입력된 값의 차원을 축소합니다.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DD82A-3FE4-4F50-9E88-381EF8A117D5}" type="datetimeFigureOut">
              <a:rPr lang="ko-KR" altLang="en-US" smtClean="0"/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FB099-DCB6-4F1D-8282-F65E678968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FB099-DCB6-4F1D-8282-F65E678968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6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1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intelliz&amp;logNo=221709190464" TargetMode="External"/><Relationship Id="rId2" Type="http://schemas.openxmlformats.org/officeDocument/2006/relationships/hyperlink" Target="https://ndb796.tistory.com/4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jjo.tistory.com/8**" TargetMode="External"/><Relationship Id="rId5" Type="http://schemas.openxmlformats.org/officeDocument/2006/relationships/hyperlink" Target="https://tykimos.github.io/2017/01/27/CNN_Layer_Talk/" TargetMode="External"/><Relationship Id="rId4" Type="http://schemas.openxmlformats.org/officeDocument/2006/relationships/hyperlink" Target="http://taewan.kim/post/cnn/**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31428"/>
            <a:ext cx="18288000" cy="342869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38095" y="484586"/>
            <a:ext cx="7541095" cy="394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모두를 위한 인공지능 활용 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469524" y="411445"/>
            <a:ext cx="3045714" cy="54093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프로젝트 </a:t>
            </a:r>
            <a:r>
              <a:rPr lang="en-US" altLang="ko-KR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3</a:t>
            </a:r>
            <a:r>
              <a:rPr lang="ko-KR" altLang="en-US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조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52595" y="3945882"/>
            <a:ext cx="11484170" cy="63792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000" kern="0" spc="8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딥러닝을</a:t>
            </a:r>
            <a:r>
              <a:rPr lang="ko-KR" altLang="en-US" sz="8000" kern="0" spc="8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이용한 </a:t>
            </a:r>
            <a:endParaRPr lang="en-US" altLang="ko-KR" sz="8000" kern="0" spc="800" dirty="0">
              <a:solidFill>
                <a:srgbClr val="00000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pPr algn="ctr"/>
            <a:r>
              <a:rPr lang="ko-KR" altLang="en-US" sz="8000" kern="0" spc="8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눈 깜빡임 인식</a:t>
            </a:r>
            <a:endParaRPr lang="en-US" sz="8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71600" y="2943451"/>
            <a:ext cx="13792200" cy="4943243"/>
            <a:chOff x="5610565" y="5067602"/>
            <a:chExt cx="10411452" cy="2320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565" y="5067602"/>
              <a:ext cx="10411452" cy="23207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19600" y="8917282"/>
            <a:ext cx="8989000" cy="28487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b="0" i="0" dirty="0">
                <a:solidFill>
                  <a:srgbClr val="37352F"/>
                </a:solidFill>
                <a:effectLst/>
                <a:latin typeface="-apple-system"/>
              </a:rPr>
              <a:t>21600792 </a:t>
            </a:r>
            <a:r>
              <a:rPr lang="ko-KR" altLang="en-US" sz="3000" dirty="0" err="1"/>
              <a:t>홍찬영</a:t>
            </a:r>
            <a:r>
              <a:rPr lang="en-US" altLang="ko-KR" sz="3000" dirty="0"/>
              <a:t> </a:t>
            </a:r>
            <a:r>
              <a:rPr lang="en-US" altLang="ko-KR" sz="3000" b="0" i="0" dirty="0">
                <a:solidFill>
                  <a:srgbClr val="37352F"/>
                </a:solidFill>
                <a:effectLst/>
                <a:latin typeface="-apple-system"/>
              </a:rPr>
              <a:t>21800461</a:t>
            </a:r>
            <a:r>
              <a:rPr lang="ko-KR" altLang="en-US" sz="3000" dirty="0"/>
              <a:t>유명훈</a:t>
            </a:r>
            <a:r>
              <a:rPr lang="en-US" altLang="ko-KR" sz="3000" dirty="0"/>
              <a:t> 21900754</a:t>
            </a:r>
            <a:r>
              <a:rPr lang="ko-KR" altLang="en-US" sz="3000" dirty="0"/>
              <a:t>최유진 </a:t>
            </a:r>
          </a:p>
        </p:txBody>
      </p:sp>
      <p:pic>
        <p:nvPicPr>
          <p:cNvPr id="22" name="Picture 10" descr="Eyes, public, see, two eyes, visibility, visible, vision icon - Download on  Iconfinder">
            <a:extLst>
              <a:ext uri="{FF2B5EF4-FFF2-40B4-BE49-F238E27FC236}">
                <a16:creationId xmlns:a16="http://schemas.microsoft.com/office/drawing/2014/main" id="{B2809DCC-F8C0-4C24-BA89-84F7E7ED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638" y="7927577"/>
            <a:ext cx="2395037" cy="23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89ADF039-A500-4F8F-ABDB-B5CF4EEAD2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731060"/>
            <a:ext cx="9525000" cy="454228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C0A751E-ADF1-4A1A-B8AC-9D2063AB9213}"/>
              </a:ext>
            </a:extLst>
          </p:cNvPr>
          <p:cNvSpPr txBox="1">
            <a:spLocks/>
          </p:cNvSpPr>
          <p:nvPr/>
        </p:nvSpPr>
        <p:spPr>
          <a:xfrm>
            <a:off x="1447800" y="1457163"/>
            <a:ext cx="4043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j-cs"/>
              </a:rPr>
              <a:t>Preview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j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ACEE30-EEDE-4507-9C52-204B1112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901527"/>
            <a:ext cx="8727482" cy="40427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5F6634-50A1-4D86-8A46-10B165F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1472" y="2731060"/>
            <a:ext cx="5665455" cy="40499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95040A-0760-4E97-9E04-DF07D7E0FCD6}"/>
              </a:ext>
            </a:extLst>
          </p:cNvPr>
          <p:cNvSpPr txBox="1"/>
          <p:nvPr/>
        </p:nvSpPr>
        <p:spPr>
          <a:xfrm>
            <a:off x="8763000" y="7731631"/>
            <a:ext cx="91537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가로 </a:t>
            </a:r>
            <a:r>
              <a:rPr lang="en-US" altLang="ko-KR" sz="2500" dirty="0"/>
              <a:t>34, </a:t>
            </a:r>
            <a:r>
              <a:rPr lang="ko-KR" altLang="en-US" sz="2500" dirty="0"/>
              <a:t>세로 </a:t>
            </a:r>
            <a:r>
              <a:rPr lang="en-US" altLang="ko-KR" sz="2500" dirty="0"/>
              <a:t>26</a:t>
            </a:r>
            <a:r>
              <a:rPr lang="ko-KR" altLang="en-US" sz="2500" dirty="0"/>
              <a:t>의 이미지로 되어 있고</a:t>
            </a:r>
            <a:r>
              <a:rPr lang="en-US" altLang="ko-KR" sz="2500" dirty="0"/>
              <a:t>, Gray </a:t>
            </a:r>
            <a:r>
              <a:rPr lang="ko-KR" altLang="en-US" sz="2500" dirty="0"/>
              <a:t>스케일이다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눈을 뜨고 있는 이미지는 </a:t>
            </a:r>
            <a:r>
              <a:rPr lang="en-US" altLang="ko-KR" sz="2500" dirty="0">
                <a:solidFill>
                  <a:srgbClr val="00DB72"/>
                </a:solidFill>
              </a:rPr>
              <a:t>1</a:t>
            </a:r>
            <a:r>
              <a:rPr lang="ko-KR" altLang="en-US" sz="2500" dirty="0"/>
              <a:t>이고</a:t>
            </a:r>
            <a:r>
              <a:rPr lang="en-US" altLang="ko-KR" sz="2500" dirty="0"/>
              <a:t>, </a:t>
            </a:r>
          </a:p>
          <a:p>
            <a:r>
              <a:rPr lang="ko-KR" altLang="en-US" sz="2500" dirty="0"/>
              <a:t>눈을 감고 있는 이미지는 </a:t>
            </a:r>
            <a:r>
              <a:rPr lang="en-US" altLang="ko-KR" sz="2500" dirty="0">
                <a:solidFill>
                  <a:srgbClr val="00DB72"/>
                </a:solidFill>
              </a:rPr>
              <a:t>0</a:t>
            </a:r>
            <a:r>
              <a:rPr lang="ko-KR" altLang="en-US" sz="2500" dirty="0"/>
              <a:t>이다</a:t>
            </a:r>
            <a:r>
              <a:rPr lang="en-US" altLang="ko-KR" sz="2500" dirty="0"/>
              <a:t>. </a:t>
            </a:r>
          </a:p>
          <a:p>
            <a:r>
              <a:rPr lang="ko-KR" altLang="en-US" sz="2500" dirty="0"/>
              <a:t>위와 같은 결과를 얻기 위해 모델을 학습시킬 것이다</a:t>
            </a:r>
            <a:r>
              <a:rPr lang="en-US" altLang="ko-KR" sz="2500" dirty="0"/>
              <a:t>. </a:t>
            </a:r>
            <a:endParaRPr lang="ko-KR" altLang="en-US" sz="2500" dirty="0"/>
          </a:p>
        </p:txBody>
      </p:sp>
      <p:pic>
        <p:nvPicPr>
          <p:cNvPr id="31" name="Object 15">
            <a:extLst>
              <a:ext uri="{FF2B5EF4-FFF2-40B4-BE49-F238E27FC236}">
                <a16:creationId xmlns:a16="http://schemas.microsoft.com/office/drawing/2014/main" id="{3B17CCD3-8189-4AC3-93DE-EA91C4B4A27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96200" y="7656530"/>
            <a:ext cx="742340" cy="799442"/>
          </a:xfrm>
          <a:prstGeom prst="rect">
            <a:avLst/>
          </a:prstGeom>
        </p:spPr>
      </p:pic>
      <p:grpSp>
        <p:nvGrpSpPr>
          <p:cNvPr id="32" name="그룹 1018">
            <a:extLst>
              <a:ext uri="{FF2B5EF4-FFF2-40B4-BE49-F238E27FC236}">
                <a16:creationId xmlns:a16="http://schemas.microsoft.com/office/drawing/2014/main" id="{FBB655B1-F852-423F-B150-F8B21B0DFD1C}"/>
              </a:ext>
            </a:extLst>
          </p:cNvPr>
          <p:cNvGrpSpPr/>
          <p:nvPr/>
        </p:nvGrpSpPr>
        <p:grpSpPr>
          <a:xfrm>
            <a:off x="12788899" y="8888922"/>
            <a:ext cx="1752600" cy="419676"/>
            <a:chOff x="10043810" y="3460318"/>
            <a:chExt cx="1401905" cy="394276"/>
          </a:xfrm>
        </p:grpSpPr>
        <p:pic>
          <p:nvPicPr>
            <p:cNvPr id="33" name="Object 61">
              <a:extLst>
                <a:ext uri="{FF2B5EF4-FFF2-40B4-BE49-F238E27FC236}">
                  <a16:creationId xmlns:a16="http://schemas.microsoft.com/office/drawing/2014/main" id="{6ECB29C0-EAEA-422F-B51E-19D0417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8D9B4F-9E14-45E7-8715-7BC4A1D96B37}"/>
              </a:ext>
            </a:extLst>
          </p:cNvPr>
          <p:cNvSpPr txBox="1"/>
          <p:nvPr/>
        </p:nvSpPr>
        <p:spPr>
          <a:xfrm>
            <a:off x="10403882" y="3565081"/>
            <a:ext cx="3616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0" kern="0" spc="-200" dirty="0">
                <a:solidFill>
                  <a:srgbClr val="00DB72"/>
                </a:solidFill>
                <a:latin typeface="THE블랙잭B" pitchFamily="34" charset="0"/>
                <a:cs typeface="THE블랙잭B" pitchFamily="34" charset="0"/>
              </a:rPr>
              <a:t>=&gt;</a:t>
            </a:r>
            <a:endParaRPr lang="ko-KR" altLang="en-US" sz="12000" dirty="0"/>
          </a:p>
        </p:txBody>
      </p:sp>
      <p:pic>
        <p:nvPicPr>
          <p:cNvPr id="36" name="Object 15">
            <a:extLst>
              <a:ext uri="{FF2B5EF4-FFF2-40B4-BE49-F238E27FC236}">
                <a16:creationId xmlns:a16="http://schemas.microsoft.com/office/drawing/2014/main" id="{49AEEEF6-1725-443C-8791-C0A2163AF20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400" y="266700"/>
            <a:ext cx="16230600" cy="975414"/>
          </a:xfrm>
          <a:prstGeom prst="rect">
            <a:avLst/>
          </a:prstGeom>
        </p:spPr>
      </p:pic>
      <p:sp>
        <p:nvSpPr>
          <p:cNvPr id="38" name="Object 18">
            <a:extLst>
              <a:ext uri="{FF2B5EF4-FFF2-40B4-BE49-F238E27FC236}">
                <a16:creationId xmlns:a16="http://schemas.microsoft.com/office/drawing/2014/main" id="{2D2F07CE-BF21-4BFB-9F12-1FDEA85B825A}"/>
              </a:ext>
            </a:extLst>
          </p:cNvPr>
          <p:cNvSpPr txBox="1"/>
          <p:nvPr/>
        </p:nvSpPr>
        <p:spPr>
          <a:xfrm>
            <a:off x="2738120" y="390118"/>
            <a:ext cx="13345159" cy="106704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rgbClr val="000000"/>
                </a:solidFill>
                <a:latin typeface="G마켓 산스 Bold" pitchFamily="34" charset="0"/>
              </a:rPr>
              <a:t>03. </a:t>
            </a:r>
            <a:r>
              <a:rPr lang="ko-KR" altLang="en-US" sz="5000" dirty="0">
                <a:solidFill>
                  <a:srgbClr val="000000"/>
                </a:solidFill>
                <a:latin typeface="G마켓 산스 Bold" pitchFamily="34" charset="0"/>
              </a:rPr>
              <a:t>코드 설명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81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02B576E-C2F9-4D95-8DB4-DBC5924492E3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50029901-1ACA-4C72-9526-8590DE7B3470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9B0AEE33-882C-460E-9B98-0B84F31B1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5662B6CA-1B3F-4D4F-A3B0-14611AD9613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45187059-1344-4BC9-97A5-1002C26DCAB5}"/>
              </a:ext>
            </a:extLst>
          </p:cNvPr>
          <p:cNvSpPr txBox="1">
            <a:spLocks/>
          </p:cNvSpPr>
          <p:nvPr/>
        </p:nvSpPr>
        <p:spPr>
          <a:xfrm>
            <a:off x="-609600" y="1365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 </a:t>
            </a:r>
            <a:r>
              <a:rPr lang="en-US" altLang="ko-KR" b="1" dirty="0" err="1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Augmentaion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역할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2A46D-A1BB-4C39-86F7-FEA2D8AA20E8}"/>
              </a:ext>
            </a:extLst>
          </p:cNvPr>
          <p:cNvSpPr txBox="1"/>
          <p:nvPr/>
        </p:nvSpPr>
        <p:spPr>
          <a:xfrm>
            <a:off x="1676400" y="2483845"/>
            <a:ext cx="9897035" cy="89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기존 데이터의 약간 수정 된 사본 또는 기존 데이터에서 새로 생성 된 합성 데이터를 추가하여 데이터 양을 늘리는 데 사용되는 기술</a:t>
            </a:r>
            <a:endParaRPr lang="en-US" altLang="ko-KR" sz="25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11761-88AE-4782-AE68-302C15C9001B}"/>
              </a:ext>
            </a:extLst>
          </p:cNvPr>
          <p:cNvSpPr txBox="1"/>
          <p:nvPr/>
        </p:nvSpPr>
        <p:spPr>
          <a:xfrm>
            <a:off x="1676400" y="4138338"/>
            <a:ext cx="7772400" cy="387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Train </a:t>
            </a:r>
            <a:r>
              <a:rPr lang="en-US" altLang="ko-KR" sz="2500" kern="100" dirty="0">
                <a:latin typeface="+mn-ea"/>
                <a:cs typeface="Times New Roman" panose="02020603050405020304" pitchFamily="18" charset="0"/>
              </a:rPr>
              <a:t>&amp;</a:t>
            </a: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 validation data</a:t>
            </a:r>
            <a:endParaRPr lang="en-US" altLang="ko-KR" sz="25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500" kern="100" dirty="0">
                <a:latin typeface="+mn-ea"/>
                <a:cs typeface="Times New Roman" panose="02020603050405020304" pitchFamily="18" charset="0"/>
              </a:rPr>
              <a:t>train data: 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모델을 </a:t>
            </a: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훈련시키기 위해 사용되는 </a:t>
            </a: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data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2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500" kern="100" dirty="0">
                <a:latin typeface="+mn-ea"/>
                <a:cs typeface="Times New Roman" panose="02020603050405020304" pitchFamily="18" charset="0"/>
              </a:rPr>
              <a:t>validation data: </a:t>
            </a:r>
            <a:r>
              <a:rPr lang="ko-KR" altLang="en-US" sz="2500" kern="100" dirty="0">
                <a:latin typeface="+mn-ea"/>
                <a:cs typeface="Times New Roman" panose="02020603050405020304" pitchFamily="18" charset="0"/>
              </a:rPr>
              <a:t>훈련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과정에서 </a:t>
            </a: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모델의 성능을</a:t>
            </a:r>
            <a:r>
              <a:rPr lang="ko-KR" altLang="en-US" sz="2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평</a:t>
            </a: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가</a:t>
            </a:r>
            <a:endParaRPr lang="en-US" altLang="ko-KR" sz="2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2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훈련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과정에서 주 데이터는 </a:t>
            </a: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train data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이고 모델이 잘 학습되는지 안되는</a:t>
            </a:r>
            <a:r>
              <a:rPr lang="ko-KR" altLang="en-US" sz="2500" kern="100" dirty="0">
                <a:effectLst/>
                <a:latin typeface="+mn-ea"/>
                <a:cs typeface="Times New Roman" panose="02020603050405020304" pitchFamily="18" charset="0"/>
              </a:rPr>
              <a:t>지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 확인</a:t>
            </a:r>
            <a:r>
              <a:rPr lang="en-US" altLang="ko-KR" sz="2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500" kern="100" dirty="0">
                <a:latin typeface="+mn-ea"/>
                <a:cs typeface="Times New Roman" panose="02020603050405020304" pitchFamily="18" charset="0"/>
              </a:rPr>
              <a:t>및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 검증하기 위해서 </a:t>
            </a: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validation data</a:t>
            </a:r>
            <a:r>
              <a:rPr lang="ko-KR" altLang="ko-KR" sz="2500" kern="100" dirty="0">
                <a:effectLst/>
                <a:latin typeface="+mn-ea"/>
                <a:cs typeface="Times New Roman" panose="02020603050405020304" pitchFamily="18" charset="0"/>
              </a:rPr>
              <a:t>를 사용한다</a:t>
            </a:r>
            <a:r>
              <a:rPr lang="en-US" altLang="ko-KR" sz="25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5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D9D5016A-7335-4A16-84D2-347B0AC58D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5600" y="3759063"/>
            <a:ext cx="7239000" cy="5423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B034CC-743C-4255-A273-9EA4A343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948712"/>
            <a:ext cx="6212412" cy="5100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2BDF21-83BF-4C7F-9152-994F04CCC456}"/>
              </a:ext>
            </a:extLst>
          </p:cNvPr>
          <p:cNvSpPr txBox="1"/>
          <p:nvPr/>
        </p:nvSpPr>
        <p:spPr>
          <a:xfrm>
            <a:off x="4114800" y="4960648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8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02B576E-C2F9-4D95-8DB4-DBC5924492E3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50029901-1ACA-4C72-9526-8590DE7B3470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9B0AEE33-882C-460E-9B98-0B84F31B1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5662B6CA-1B3F-4D4F-A3B0-14611AD9613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45187059-1344-4BC9-97A5-1002C26DCAB5}"/>
              </a:ext>
            </a:extLst>
          </p:cNvPr>
          <p:cNvSpPr txBox="1">
            <a:spLocks/>
          </p:cNvSpPr>
          <p:nvPr/>
        </p:nvSpPr>
        <p:spPr>
          <a:xfrm>
            <a:off x="-609600" y="1365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Data 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Augmentaion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2A46D-A1BB-4C39-86F7-FEA2D8AA20E8}"/>
              </a:ext>
            </a:extLst>
          </p:cNvPr>
          <p:cNvSpPr txBox="1"/>
          <p:nvPr/>
        </p:nvSpPr>
        <p:spPr>
          <a:xfrm>
            <a:off x="1676400" y="2483845"/>
            <a:ext cx="9897035" cy="1347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ImageDataGenerator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keras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제공하는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endParaRPr lang="en-US" altLang="ko-KR" sz="2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2800" dirty="0"/>
              <a:t>데이터 인위적 변형</a:t>
            </a:r>
            <a:r>
              <a:rPr lang="en-US" altLang="ko-KR" sz="2800" dirty="0"/>
              <a:t>, </a:t>
            </a:r>
            <a:r>
              <a:rPr lang="ko-KR" altLang="en-US" sz="2800" dirty="0"/>
              <a:t>증가를 가능하게 해</a:t>
            </a:r>
            <a:r>
              <a:rPr lang="en-US" altLang="ko-KR" sz="2800" dirty="0"/>
              <a:t> </a:t>
            </a:r>
            <a:r>
              <a:rPr lang="ko-KR" altLang="en-US" sz="2800" dirty="0"/>
              <a:t>데이터부족 해결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?? ??"/>
              <a:cs typeface="Times New Roman" panose="02020603050405020304" pitchFamily="18" charset="0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D9D5016A-7335-4A16-84D2-347B0AC58D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755877"/>
            <a:ext cx="7239000" cy="542303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4C48465-D3B6-4D59-A0A1-F6E8D2147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39" y="4467434"/>
            <a:ext cx="6412922" cy="39999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FA13E7-ACC6-412C-9701-1909BE4B6D3C}"/>
              </a:ext>
            </a:extLst>
          </p:cNvPr>
          <p:cNvSpPr txBox="1"/>
          <p:nvPr/>
        </p:nvSpPr>
        <p:spPr>
          <a:xfrm>
            <a:off x="8001000" y="4305300"/>
            <a:ext cx="10039639" cy="396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2500" kern="100" dirty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이미지처리를 도와주는 클래스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#0~255</a:t>
            </a:r>
            <a:r>
              <a:rPr lang="ko-KR" altLang="en-US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값을 지닌 </a:t>
            </a:r>
            <a:endParaRPr lang="en-US" altLang="ko-KR" sz="2500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  </a:t>
            </a:r>
            <a:r>
              <a:rPr lang="ko-KR" altLang="en-US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원래의 이미지를 </a:t>
            </a: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0~1</a:t>
            </a:r>
            <a:r>
              <a:rPr lang="ko-KR" altLang="en-US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값으로 변형</a:t>
            </a:r>
            <a:endParaRPr lang="en-US" altLang="ko-KR" sz="2500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 		#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랜덤하게</a:t>
            </a: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정도 돌려줌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 		#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랜덤하게 가로크기 변형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 		#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랜덤하게 세로크기 변형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		#</a:t>
            </a:r>
            <a:r>
              <a:rPr lang="ko-KR" altLang="ko-KR" sz="2500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이미지를 약간 비틀기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79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3">
            <a:extLst>
              <a:ext uri="{FF2B5EF4-FFF2-40B4-BE49-F238E27FC236}">
                <a16:creationId xmlns:a16="http://schemas.microsoft.com/office/drawing/2014/main" id="{365139BA-1238-4C89-83B9-2F3852E8ED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503" y="5714885"/>
            <a:ext cx="9448800" cy="4169297"/>
          </a:xfrm>
          <a:prstGeom prst="rect">
            <a:avLst/>
          </a:prstGeom>
        </p:spPr>
      </p:pic>
      <p:pic>
        <p:nvPicPr>
          <p:cNvPr id="14" name="Object 3">
            <a:extLst>
              <a:ext uri="{FF2B5EF4-FFF2-40B4-BE49-F238E27FC236}">
                <a16:creationId xmlns:a16="http://schemas.microsoft.com/office/drawing/2014/main" id="{F4F7DD15-F53D-4112-82F0-E8A7AFF8E1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927483"/>
            <a:ext cx="9753600" cy="1067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4B53C7-8B8F-46EE-864B-BE5276D1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76" y="3166339"/>
            <a:ext cx="9083847" cy="58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A4AAE-7FAB-4B49-B73F-DBA98805A13D}"/>
              </a:ext>
            </a:extLst>
          </p:cNvPr>
          <p:cNvSpPr txBox="1"/>
          <p:nvPr/>
        </p:nvSpPr>
        <p:spPr>
          <a:xfrm>
            <a:off x="762000" y="4070825"/>
            <a:ext cx="9753600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모델이 잘 학습했는지 확인하는 작업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9640F9-36D7-4ED0-8527-98A897381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3" y="6196964"/>
            <a:ext cx="8775179" cy="2797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6D111-EA1F-4526-B0B5-F788B16408FE}"/>
              </a:ext>
            </a:extLst>
          </p:cNvPr>
          <p:cNvSpPr txBox="1"/>
          <p:nvPr/>
        </p:nvSpPr>
        <p:spPr>
          <a:xfrm>
            <a:off x="10515600" y="6196964"/>
            <a:ext cx="4495800" cy="28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en-US" altLang="ko-KR" sz="27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 generator </a:t>
            </a:r>
            <a:r>
              <a:rPr lang="ko-KR" altLang="en-US" sz="27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생성</a:t>
            </a:r>
            <a:endParaRPr lang="en-US" altLang="ko-KR" sz="27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#32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개씩 데이터를 </a:t>
            </a:r>
            <a:r>
              <a:rPr lang="ko-KR" altLang="ko-KR" sz="2700" kern="100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꺼내옴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순서를 섞음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endParaRPr lang="ko-KR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928BA6AE-0EC6-446C-BB17-64DB539776FF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B3E838F4-B556-4800-A1A9-AD81666EEF0D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2" name="Object 15">
                <a:extLst>
                  <a:ext uri="{FF2B5EF4-FFF2-40B4-BE49-F238E27FC236}">
                    <a16:creationId xmlns:a16="http://schemas.microsoft.com/office/drawing/2014/main" id="{67D2FFBC-6FA3-41FE-A45C-5FC11C179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7638935B-2360-4ADF-ACE8-88470184DBB3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2DCD6922-32B1-4D3E-A34B-665D8E4DDB3A}"/>
              </a:ext>
            </a:extLst>
          </p:cNvPr>
          <p:cNvSpPr txBox="1">
            <a:spLocks/>
          </p:cNvSpPr>
          <p:nvPr/>
        </p:nvSpPr>
        <p:spPr>
          <a:xfrm>
            <a:off x="-609600" y="1365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Data 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Augmentaion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131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3">
            <a:extLst>
              <a:ext uri="{FF2B5EF4-FFF2-40B4-BE49-F238E27FC236}">
                <a16:creationId xmlns:a16="http://schemas.microsoft.com/office/drawing/2014/main" id="{EF9ACC14-A5C2-4A5C-8F9D-8FC2EDFB14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426609"/>
            <a:ext cx="9448800" cy="4169297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AEA09B-0AA2-43CA-BAD4-333E86F2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1" y="3934573"/>
            <a:ext cx="8667122" cy="34059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D846D-9C31-4368-B751-DBF0EE684AF1}"/>
              </a:ext>
            </a:extLst>
          </p:cNvPr>
          <p:cNvSpPr txBox="1"/>
          <p:nvPr/>
        </p:nvSpPr>
        <p:spPr>
          <a:xfrm>
            <a:off x="9661712" y="5637538"/>
            <a:ext cx="14737976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#validation</a:t>
            </a:r>
            <a:r>
              <a:rPr lang="ko-KR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섞을 필요가 없어서</a:t>
            </a:r>
            <a:r>
              <a:rPr lang="en-US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shuffle = false</a:t>
            </a:r>
            <a:endParaRPr lang="ko-KR" altLang="ko-KR" sz="2700" kern="1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7D2A36F6-43E9-4F21-A593-2A518D7660BB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BBBC5F90-244E-408E-9F76-572B25FD986E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396AA87B-6D7B-4727-A40D-568FA5ED2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F15C50DA-85F6-4788-A12F-60A9976CA31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7882223A-0874-4AD4-8799-6E352786F3CC}"/>
              </a:ext>
            </a:extLst>
          </p:cNvPr>
          <p:cNvSpPr txBox="1">
            <a:spLocks/>
          </p:cNvSpPr>
          <p:nvPr/>
        </p:nvSpPr>
        <p:spPr>
          <a:xfrm>
            <a:off x="-609600" y="1365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Data 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Augmentaion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0DB72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024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3">
            <a:extLst>
              <a:ext uri="{FF2B5EF4-FFF2-40B4-BE49-F238E27FC236}">
                <a16:creationId xmlns:a16="http://schemas.microsoft.com/office/drawing/2014/main" id="{7BFC91B7-D720-4A63-954B-59A8BAE9FE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1" y="2039331"/>
            <a:ext cx="13726158" cy="8072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C3909E-5BF6-4FDB-8886-66F373F9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3F16831-5424-40BF-906F-26FBBC55B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62668"/>
            <a:ext cx="12939521" cy="7534214"/>
          </a:xfrm>
          <a:prstGeom prst="rect">
            <a:avLst/>
          </a:prstGeom>
        </p:spPr>
      </p:pic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A9E42D43-FA42-44D4-BA23-4E1F8B44C7B9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301563C8-997B-46C3-92E0-FC690EB43AA7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7" name="Object 15">
                <a:extLst>
                  <a:ext uri="{FF2B5EF4-FFF2-40B4-BE49-F238E27FC236}">
                    <a16:creationId xmlns:a16="http://schemas.microsoft.com/office/drawing/2014/main" id="{ACD9B977-E76D-4099-A606-382665756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E9F5F2EC-169D-4860-807F-EC7F7818D141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06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3">
            <a:extLst>
              <a:ext uri="{FF2B5EF4-FFF2-40B4-BE49-F238E27FC236}">
                <a16:creationId xmlns:a16="http://schemas.microsoft.com/office/drawing/2014/main" id="{261420B9-B419-47F2-91FA-40409E4458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439441"/>
            <a:ext cx="9820144" cy="25853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76E48D-D7A6-4E7B-8DCE-75746692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35"/>
            <a:ext cx="9568788" cy="948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EE0AD-7A0A-4817-9C4D-50FFEA4FAB36}"/>
              </a:ext>
            </a:extLst>
          </p:cNvPr>
          <p:cNvSpPr txBox="1"/>
          <p:nvPr/>
        </p:nvSpPr>
        <p:spPr>
          <a:xfrm>
            <a:off x="10376301" y="3339935"/>
            <a:ext cx="11984088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세로가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26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 가로가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34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회색 이미지</a:t>
            </a: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03111D0A-C0DC-4517-BE51-91F8E0DD1DF8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C36EC359-A268-4C3C-8E21-6D68FD8E2191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B6F9243E-9FE3-4E68-B29D-D221ABFB3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7D8D7010-AEB5-4F58-A358-1163D1B82337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CC5D0228-37CE-491C-B202-15D89BDD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2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>
            <a:extLst>
              <a:ext uri="{FF2B5EF4-FFF2-40B4-BE49-F238E27FC236}">
                <a16:creationId xmlns:a16="http://schemas.microsoft.com/office/drawing/2014/main" id="{6F395FA2-6506-4C0A-A391-28DA6DB904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162749"/>
            <a:ext cx="13889732" cy="1067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5BC36D-C4B3-4104-8FF1-2CEAAF0C5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3" y="2377751"/>
            <a:ext cx="13181519" cy="821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26B15-70AB-48BA-89BE-699CBFF0F3E5}"/>
              </a:ext>
            </a:extLst>
          </p:cNvPr>
          <p:cNvSpPr txBox="1"/>
          <p:nvPr/>
        </p:nvSpPr>
        <p:spPr>
          <a:xfrm>
            <a:off x="726143" y="3199583"/>
            <a:ext cx="18287999" cy="588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 = Conv2D(32, </a:t>
            </a:r>
            <a:r>
              <a:rPr lang="en-US" altLang="ko-KR" sz="2700" kern="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kernel_size</a:t>
            </a: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=3, strides=1, padding='same', activation='</a:t>
            </a:r>
            <a:r>
              <a:rPr lang="en-US" altLang="ko-KR" sz="2700" kern="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relu</a:t>
            </a: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')(inputs)</a:t>
            </a:r>
            <a:endParaRPr lang="en-US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#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이미지를 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convolutional layer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입력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32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2700" kern="100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kernel_size</a:t>
            </a:r>
            <a:r>
              <a:rPr lang="en-US" altLang="ko-KR" sz="2700" kern="1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커널의 높이와 너비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stride :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커널을 </a:t>
            </a:r>
            <a:r>
              <a:rPr lang="ko-KR" altLang="ko-KR" sz="27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몇칸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이동 할 것인지 정함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padding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경계 처리 방법을 정의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70AD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2700" kern="100" dirty="0">
                <a:solidFill>
                  <a:srgbClr val="70AD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활성함수</a:t>
            </a:r>
            <a:r>
              <a:rPr lang="en-US" altLang="ko-KR" sz="2700" kern="100" dirty="0">
                <a:solidFill>
                  <a:srgbClr val="70AD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2700" kern="100" dirty="0">
                <a:solidFill>
                  <a:srgbClr val="70AD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7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relu</a:t>
            </a:r>
            <a:r>
              <a:rPr lang="ko-KR" altLang="en-US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나온 </a:t>
            </a:r>
            <a:r>
              <a:rPr lang="ko-KR" altLang="ko-KR" sz="27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출력값을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저장</a:t>
            </a:r>
            <a:endParaRPr lang="en-US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endParaRPr lang="ko-KR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 = MaxPooling2D(</a:t>
            </a:r>
            <a:r>
              <a:rPr lang="en-US" altLang="ko-KR" sz="2700" kern="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pool_size</a:t>
            </a: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=2)(net)</a:t>
            </a: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	#net</a:t>
            </a:r>
            <a:r>
              <a:rPr lang="ko-KR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입력된 값의 차원을 축소</a:t>
            </a:r>
          </a:p>
        </p:txBody>
      </p: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46E2022A-F0CC-4258-9159-2DB809F47DC7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8AD58522-2E7D-44A7-B3D4-FDEBB2D8E363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2" name="Object 15">
                <a:extLst>
                  <a:ext uri="{FF2B5EF4-FFF2-40B4-BE49-F238E27FC236}">
                    <a16:creationId xmlns:a16="http://schemas.microsoft.com/office/drawing/2014/main" id="{DAFCCDB8-F71E-410B-975A-19C4B704F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A871127E-8654-4F2C-A1DD-7CDF0A04BEF2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1068DA41-CF7E-4C70-AF9A-5651216A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0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3">
            <a:extLst>
              <a:ext uri="{FF2B5EF4-FFF2-40B4-BE49-F238E27FC236}">
                <a16:creationId xmlns:a16="http://schemas.microsoft.com/office/drawing/2014/main" id="{47247579-A1A6-4DC3-8C35-A1A9BE84E5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999" y="2439440"/>
            <a:ext cx="14323295" cy="3770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239EC3-803F-4945-90D9-46ED28B74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00500"/>
            <a:ext cx="13147067" cy="1988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D7CD8-E1CB-4D33-B739-4B5FA27706CA}"/>
              </a:ext>
            </a:extLst>
          </p:cNvPr>
          <p:cNvSpPr txBox="1"/>
          <p:nvPr/>
        </p:nvSpPr>
        <p:spPr>
          <a:xfrm>
            <a:off x="14776644" y="4145529"/>
            <a:ext cx="3489585" cy="169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 수 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64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 수 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128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BD402A37-FC20-45D3-A88F-45D7D33E0F71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9B0CD610-8446-4AF3-AFB8-0A8313FBECB6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A4A898E1-D29A-4933-B085-2C433F69A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DFAD9EE5-2287-40F7-AF04-3C87CDEED7F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83E517B7-67CA-4A42-88C2-3B45E337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FEF39-3743-4C7E-8B13-490F77EC8480}"/>
              </a:ext>
            </a:extLst>
          </p:cNvPr>
          <p:cNvSpPr txBox="1"/>
          <p:nvPr/>
        </p:nvSpPr>
        <p:spPr>
          <a:xfrm>
            <a:off x="10668002" y="1792047"/>
            <a:ext cx="43837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X 3(</a:t>
            </a:r>
            <a:r>
              <a:rPr lang="ko-KR" altLang="en-US" sz="2700" dirty="0"/>
              <a:t>커널만 바꿔서</a:t>
            </a:r>
            <a:r>
              <a:rPr lang="en-US" altLang="ko-KR" sz="2700" dirty="0"/>
              <a:t>)</a:t>
            </a:r>
            <a:r>
              <a:rPr lang="ko-KR" altLang="en-US" sz="2700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65A70D-C962-4935-8719-DE67A15BB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8668"/>
            <a:ext cx="13181519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C11538-B759-458A-8E8D-CCE79D386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7" y="3200035"/>
            <a:ext cx="3890654" cy="638765"/>
          </a:xfr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C704D28-CB0C-4345-ACC7-68367BCA7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7" y="4091899"/>
            <a:ext cx="9453374" cy="235720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45BD8E5-DD4F-4E1C-8DB8-D391A425F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7" y="7184053"/>
            <a:ext cx="13060599" cy="21077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B99F45-A1A8-403A-8BCB-FA6A7372766D}"/>
              </a:ext>
            </a:extLst>
          </p:cNvPr>
          <p:cNvSpPr txBox="1"/>
          <p:nvPr/>
        </p:nvSpPr>
        <p:spPr>
          <a:xfrm>
            <a:off x="1790700" y="3326956"/>
            <a:ext cx="14249792" cy="109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#convolutional layer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일차원으로 </a:t>
            </a:r>
            <a:r>
              <a:rPr lang="ko-KR" altLang="ko-KR" sz="2700" kern="100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만듬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			</a:t>
            </a:r>
            <a:endParaRPr lang="ko-KR" altLang="ko-KR" sz="27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DB998-22CC-4A5A-850A-BE6B3D8D5B53}"/>
              </a:ext>
            </a:extLst>
          </p:cNvPr>
          <p:cNvSpPr txBox="1"/>
          <p:nvPr/>
        </p:nvSpPr>
        <p:spPr>
          <a:xfrm>
            <a:off x="8915596" y="4023607"/>
            <a:ext cx="9141642" cy="290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#512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fully connected layer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연결</a:t>
            </a:r>
          </a:p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en-US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활성화 함수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700" kern="100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relu</a:t>
            </a:r>
            <a:endParaRPr lang="en-US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#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layer = 1</a:t>
            </a:r>
            <a:r>
              <a:rPr lang="ko-KR" altLang="ko-KR" sz="2700" kern="100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개짜리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#sigmoid</a:t>
            </a:r>
            <a:r>
              <a:rPr lang="ko-KR" altLang="en-US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활성화함수</a:t>
            </a:r>
            <a:endParaRPr lang="en-US" altLang="ko-KR" sz="2700" kern="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A47BE-5135-44BB-B9F0-CEE50C7D0FB4}"/>
              </a:ext>
            </a:extLst>
          </p:cNvPr>
          <p:cNvSpPr txBox="1"/>
          <p:nvPr/>
        </p:nvSpPr>
        <p:spPr>
          <a:xfrm>
            <a:off x="8513313" y="7184053"/>
            <a:ext cx="9141642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인풋</a:t>
            </a: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아웃풋 정의</a:t>
            </a: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B536461F-E985-4048-A7C7-3E6E4285887E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FC13FEB5-59F2-485F-AF42-74BB06961FFD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A733F7E2-5615-44F8-B797-B6F80CA5A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48C83E97-A206-4F0A-BB95-95876966FC8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AF7C3D60-7C1F-44F7-8AA8-5FA4F620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CONTENTS</a:t>
              </a:r>
              <a:endParaRPr lang="en-US" sz="5000" dirty="0"/>
            </a:p>
          </p:txBody>
        </p:sp>
      </p:grpSp>
      <p:pic>
        <p:nvPicPr>
          <p:cNvPr id="28" name="Picture 10" descr="Eyes, public, see, two eyes, visibility, visible, vision icon - Download on  Iconfinder">
            <a:extLst>
              <a:ext uri="{FF2B5EF4-FFF2-40B4-BE49-F238E27FC236}">
                <a16:creationId xmlns:a16="http://schemas.microsoft.com/office/drawing/2014/main" id="{ED63AAF4-79ED-4F76-BFA5-6A95E2CB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638" y="7927577"/>
            <a:ext cx="2395037" cy="23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bject 30">
            <a:extLst>
              <a:ext uri="{FF2B5EF4-FFF2-40B4-BE49-F238E27FC236}">
                <a16:creationId xmlns:a16="http://schemas.microsoft.com/office/drawing/2014/main" id="{AA9435D3-27A8-4C18-9D4B-63E00E7181F7}"/>
              </a:ext>
            </a:extLst>
          </p:cNvPr>
          <p:cNvSpPr txBox="1"/>
          <p:nvPr/>
        </p:nvSpPr>
        <p:spPr>
          <a:xfrm>
            <a:off x="1524000" y="2476500"/>
            <a:ext cx="8458200" cy="4850824"/>
          </a:xfrm>
          <a:prstGeom prst="rect">
            <a:avLst/>
          </a:prstGeom>
          <a:noFill/>
        </p:spPr>
        <p:txBody>
          <a:bodyPr wrap="square" rtlCol="0"/>
          <a:lstStyle/>
          <a:p>
            <a:pPr marL="742950" indent="-742950">
              <a:buAutoNum type="arabicPeriod"/>
            </a:pPr>
            <a:r>
              <a:rPr lang="ko-KR" altLang="en-US" sz="5000" dirty="0"/>
              <a:t>프로젝트 시작 계기 </a:t>
            </a:r>
            <a:endParaRPr lang="en-US" altLang="ko-KR" sz="5000" dirty="0"/>
          </a:p>
          <a:p>
            <a:pPr marL="742950" indent="-742950">
              <a:buAutoNum type="arabicPeriod"/>
            </a:pPr>
            <a:r>
              <a:rPr lang="en-US" altLang="ko-KR" sz="5000" dirty="0"/>
              <a:t>CNN </a:t>
            </a:r>
            <a:r>
              <a:rPr lang="ko-KR" altLang="en-US" sz="5000" dirty="0"/>
              <a:t>배경지식 소개 </a:t>
            </a:r>
            <a:endParaRPr lang="en-US" altLang="ko-KR" sz="5000" dirty="0"/>
          </a:p>
          <a:p>
            <a:pPr marL="742950" indent="-742950">
              <a:buAutoNum type="arabicPeriod"/>
            </a:pPr>
            <a:r>
              <a:rPr lang="ko-KR" altLang="en-US" sz="5000" dirty="0"/>
              <a:t>코드 설명 </a:t>
            </a:r>
            <a:endParaRPr lang="en-US" altLang="ko-KR" sz="5000" dirty="0"/>
          </a:p>
          <a:p>
            <a:pPr marL="742950" indent="-742950">
              <a:buAutoNum type="arabicPeriod"/>
            </a:pPr>
            <a:r>
              <a:rPr lang="ko-KR" altLang="en-US" sz="5000" dirty="0"/>
              <a:t>결과 및 시연 영상 </a:t>
            </a:r>
            <a:endParaRPr lang="en-US" altLang="ko-KR" sz="5000" dirty="0"/>
          </a:p>
          <a:p>
            <a:pPr marL="742950" indent="-742950">
              <a:buAutoNum type="arabicPeriod"/>
            </a:pPr>
            <a:r>
              <a:rPr lang="ko-KR" altLang="en-US" sz="5000" dirty="0"/>
              <a:t>기대효과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D50D579-800F-4CB7-92FC-92BF988C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120657"/>
            <a:ext cx="6847164" cy="7738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B5738-C5B0-43FF-95D9-BC72485116C4}"/>
              </a:ext>
            </a:extLst>
          </p:cNvPr>
          <p:cNvSpPr txBox="1"/>
          <p:nvPr/>
        </p:nvSpPr>
        <p:spPr>
          <a:xfrm>
            <a:off x="4874552" y="8953079"/>
            <a:ext cx="91416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/>
              <a:t>#약 88만개의 파라미터로 학습시킴</a:t>
            </a: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9E576D47-E12C-4EFB-A3BA-F3CB7F4848CC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6E6FC046-5015-4F14-87F7-0058483496F7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714555E4-5EFC-44D0-BA41-ABC52E515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6350B6F0-ED36-4BE1-86C8-C6658A9083B9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923AA645-0942-4A61-B50D-CBF38515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Build</a:t>
            </a:r>
            <a:r>
              <a:rPr lang="ko-KR" altLang="en-US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3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5ED9E6E-9A22-40EB-BEB1-853C51177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6" y="2229743"/>
            <a:ext cx="17735414" cy="33366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78F61-78B8-4C62-88A7-99C7C9BE70E0}"/>
              </a:ext>
            </a:extLst>
          </p:cNvPr>
          <p:cNvSpPr txBox="1"/>
          <p:nvPr/>
        </p:nvSpPr>
        <p:spPr>
          <a:xfrm>
            <a:off x="-381000" y="6099017"/>
            <a:ext cx="18455325" cy="111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kern="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#fit generator</a:t>
            </a:r>
            <a:r>
              <a:rPr lang="ko-KR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학습</a:t>
            </a:r>
            <a:r>
              <a:rPr lang="en-US" altLang="ko-KR" sz="27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1200"/>
              </a:spcAft>
            </a:pPr>
            <a:r>
              <a:rPr lang="en-US" altLang="ko-KR" sz="270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	#Epoch</a:t>
            </a:r>
            <a:r>
              <a:rPr lang="en-US" altLang="ko-KR" sz="27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</a:t>
            </a:r>
            <a:r>
              <a:rPr lang="ko-KR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50</a:t>
            </a:r>
            <a:endParaRPr lang="ko-KR" altLang="ko-KR" sz="2700" kern="1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A2503-803D-4FCD-8439-32FA293C4BCE}"/>
              </a:ext>
            </a:extLst>
          </p:cNvPr>
          <p:cNvSpPr txBox="1"/>
          <p:nvPr/>
        </p:nvSpPr>
        <p:spPr>
          <a:xfrm>
            <a:off x="533400" y="7817841"/>
            <a:ext cx="96648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accent1"/>
                </a:solidFill>
              </a:rPr>
              <a:t>#모델이 좋으면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CAA06-B438-43AA-BA22-1E0BA6FC089C}"/>
              </a:ext>
            </a:extLst>
          </p:cNvPr>
          <p:cNvSpPr txBox="1"/>
          <p:nvPr/>
        </p:nvSpPr>
        <p:spPr>
          <a:xfrm>
            <a:off x="0" y="5591186"/>
            <a:ext cx="943858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/>
              <a:t>model.fit_generator</a:t>
            </a:r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79C78-921B-47BE-BA6A-EE0725B8EED6}"/>
              </a:ext>
            </a:extLst>
          </p:cNvPr>
          <p:cNvSpPr txBox="1"/>
          <p:nvPr/>
        </p:nvSpPr>
        <p:spPr>
          <a:xfrm>
            <a:off x="1" y="7288643"/>
            <a:ext cx="191352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/>
              <a:t> </a:t>
            </a:r>
            <a:r>
              <a:rPr lang="ko-KR" altLang="en-US" sz="2700" dirty="0" err="1"/>
              <a:t>ModelCheckpoint</a:t>
            </a:r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0E6D0-6FC9-4A44-99F2-98543B3999EB}"/>
              </a:ext>
            </a:extLst>
          </p:cNvPr>
          <p:cNvSpPr txBox="1"/>
          <p:nvPr/>
        </p:nvSpPr>
        <p:spPr>
          <a:xfrm>
            <a:off x="-8642" y="8371463"/>
            <a:ext cx="1771060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 err="1"/>
              <a:t>ReduceLROnPlateau</a:t>
            </a:r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DDA32-11D2-4D14-B2B4-F46193DB7129}"/>
              </a:ext>
            </a:extLst>
          </p:cNvPr>
          <p:cNvSpPr txBox="1"/>
          <p:nvPr/>
        </p:nvSpPr>
        <p:spPr>
          <a:xfrm>
            <a:off x="760035" y="9138025"/>
            <a:ext cx="97708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학습이 잘 안되면 </a:t>
            </a:r>
            <a:r>
              <a:rPr lang="en-US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learning rate</a:t>
            </a:r>
            <a:r>
              <a:rPr lang="ko-KR" altLang="ko-KR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을 줄</a:t>
            </a:r>
            <a:r>
              <a:rPr lang="ko-KR" altLang="en-US" sz="2700" dirty="0">
                <a:solidFill>
                  <a:schemeClr val="accent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임</a:t>
            </a:r>
            <a:endParaRPr lang="ko-KR" altLang="en-US" sz="2700" dirty="0">
              <a:solidFill>
                <a:schemeClr val="accent1"/>
              </a:solidFill>
            </a:endParaRP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52FCAFAF-E858-4309-BE25-B22F3E3E8033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6D056F23-090D-4112-829B-ABBE47E8E8E6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FB9AE13E-BAA1-47CA-A552-D3B1C0093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DCA37C89-DB39-4C00-9215-4ECA6EA9CED7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FDA9E165-046D-4508-AC4B-4DA4983C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Train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0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1529C9-A3FE-4DDC-A611-491F91D8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2" y="2407329"/>
            <a:ext cx="14848218" cy="2736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8E91F-E669-4096-A6CF-D118D74D04F4}"/>
              </a:ext>
            </a:extLst>
          </p:cNvPr>
          <p:cNvSpPr txBox="1"/>
          <p:nvPr/>
        </p:nvSpPr>
        <p:spPr>
          <a:xfrm>
            <a:off x="1257301" y="5283591"/>
            <a:ext cx="13002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학습 결과를 보면 </a:t>
            </a:r>
            <a:r>
              <a:rPr lang="en-US" altLang="ko-KR" sz="2700" dirty="0"/>
              <a:t>18</a:t>
            </a:r>
            <a:r>
              <a:rPr lang="ko-KR" altLang="en-US" sz="2700" dirty="0"/>
              <a:t>번째 </a:t>
            </a:r>
            <a:r>
              <a:rPr lang="en-US" altLang="ko-KR" sz="2700" dirty="0"/>
              <a:t>Epoch</a:t>
            </a:r>
            <a:r>
              <a:rPr lang="ko-KR" altLang="en-US" sz="2700" dirty="0"/>
              <a:t>에서 </a:t>
            </a:r>
            <a:r>
              <a:rPr lang="en-US" altLang="ko-KR" sz="2700" dirty="0"/>
              <a:t>validation accuracy</a:t>
            </a:r>
            <a:r>
              <a:rPr lang="ko-KR" altLang="en-US" sz="2700" dirty="0"/>
              <a:t>가 </a:t>
            </a:r>
            <a:r>
              <a:rPr lang="en-US" altLang="ko-KR" sz="2700" dirty="0"/>
              <a:t>1</a:t>
            </a:r>
            <a:r>
              <a:rPr lang="ko-KR" altLang="en-US" sz="2700" dirty="0"/>
              <a:t>이라는 좋은 결과가 나왔고</a:t>
            </a:r>
            <a:r>
              <a:rPr lang="en-US" altLang="ko-KR" sz="2700" dirty="0"/>
              <a:t>,</a:t>
            </a:r>
          </a:p>
          <a:p>
            <a:endParaRPr lang="ko-KR" altLang="en-US" sz="27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CB4947-2EA9-4697-9108-A7D56A5F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981699"/>
            <a:ext cx="14848218" cy="2826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0532D-A482-46A3-B8BC-7603A33F9690}"/>
              </a:ext>
            </a:extLst>
          </p:cNvPr>
          <p:cNvSpPr txBox="1"/>
          <p:nvPr/>
        </p:nvSpPr>
        <p:spPr>
          <a:xfrm>
            <a:off x="1257301" y="8808312"/>
            <a:ext cx="11221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39</a:t>
            </a:r>
            <a:r>
              <a:rPr lang="ko-KR" altLang="en-US" sz="2700" dirty="0"/>
              <a:t>번째 부터 끝까지 </a:t>
            </a:r>
            <a:r>
              <a:rPr lang="en-US" altLang="ko-KR" sz="2700" dirty="0"/>
              <a:t>validation accuracy</a:t>
            </a:r>
            <a:r>
              <a:rPr lang="ko-KR" altLang="en-US" sz="2700" dirty="0"/>
              <a:t>가 </a:t>
            </a:r>
            <a:r>
              <a:rPr lang="en-US" altLang="ko-KR" sz="2700" dirty="0"/>
              <a:t>1</a:t>
            </a:r>
            <a:r>
              <a:rPr lang="ko-KR" altLang="en-US" sz="2700" dirty="0"/>
              <a:t>로</a:t>
            </a:r>
            <a:r>
              <a:rPr lang="en-US" altLang="ko-KR" sz="2700" dirty="0"/>
              <a:t> </a:t>
            </a:r>
            <a:r>
              <a:rPr lang="ko-KR" altLang="en-US" sz="2700" dirty="0"/>
              <a:t>고정 되었다</a:t>
            </a:r>
            <a:r>
              <a:rPr lang="en-US" altLang="ko-KR" sz="2700" dirty="0"/>
              <a:t>.</a:t>
            </a:r>
            <a:endParaRPr lang="ko-KR" altLang="en-US" sz="2700" dirty="0"/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4F63B6F8-F1A8-4D5A-8983-EEB79D71D17C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768152DD-6D34-45D8-AA16-D0582337431C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C2FF25AC-7BF8-4AEF-8760-9831FDDD1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5F099116-FE6A-4D11-8C65-337A956CECF8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BA285AF6-B7A1-41F1-8851-3649FF8E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Train Result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  <p:grpSp>
        <p:nvGrpSpPr>
          <p:cNvPr id="15" name="그룹 1018">
            <a:extLst>
              <a:ext uri="{FF2B5EF4-FFF2-40B4-BE49-F238E27FC236}">
                <a16:creationId xmlns:a16="http://schemas.microsoft.com/office/drawing/2014/main" id="{39655811-E815-4409-91AB-6FF67B3FB58D}"/>
              </a:ext>
            </a:extLst>
          </p:cNvPr>
          <p:cNvGrpSpPr/>
          <p:nvPr/>
        </p:nvGrpSpPr>
        <p:grpSpPr>
          <a:xfrm>
            <a:off x="13793158" y="4022535"/>
            <a:ext cx="2286000" cy="533400"/>
            <a:chOff x="10043810" y="3460318"/>
            <a:chExt cx="1401905" cy="394276"/>
          </a:xfrm>
        </p:grpSpPr>
        <p:pic>
          <p:nvPicPr>
            <p:cNvPr id="16" name="Object 61">
              <a:extLst>
                <a:ext uri="{FF2B5EF4-FFF2-40B4-BE49-F238E27FC236}">
                  <a16:creationId xmlns:a16="http://schemas.microsoft.com/office/drawing/2014/main" id="{57208CE3-36A7-488C-9EBE-AEA23240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17" name="그룹 1018">
            <a:extLst>
              <a:ext uri="{FF2B5EF4-FFF2-40B4-BE49-F238E27FC236}">
                <a16:creationId xmlns:a16="http://schemas.microsoft.com/office/drawing/2014/main" id="{E40BD12D-D283-480B-9250-F677968E1B0D}"/>
              </a:ext>
            </a:extLst>
          </p:cNvPr>
          <p:cNvGrpSpPr/>
          <p:nvPr/>
        </p:nvGrpSpPr>
        <p:grpSpPr>
          <a:xfrm>
            <a:off x="1231900" y="4362554"/>
            <a:ext cx="1752600" cy="419676"/>
            <a:chOff x="10043810" y="3460318"/>
            <a:chExt cx="1401905" cy="394276"/>
          </a:xfrm>
        </p:grpSpPr>
        <p:pic>
          <p:nvPicPr>
            <p:cNvPr id="18" name="Object 61">
              <a:extLst>
                <a:ext uri="{FF2B5EF4-FFF2-40B4-BE49-F238E27FC236}">
                  <a16:creationId xmlns:a16="http://schemas.microsoft.com/office/drawing/2014/main" id="{7F29B069-FF2E-4A34-A365-82CB97D6E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19" name="그룹 1018">
            <a:extLst>
              <a:ext uri="{FF2B5EF4-FFF2-40B4-BE49-F238E27FC236}">
                <a16:creationId xmlns:a16="http://schemas.microsoft.com/office/drawing/2014/main" id="{11DF299F-7679-47F3-B0DB-06D549AD0EDE}"/>
              </a:ext>
            </a:extLst>
          </p:cNvPr>
          <p:cNvGrpSpPr/>
          <p:nvPr/>
        </p:nvGrpSpPr>
        <p:grpSpPr>
          <a:xfrm>
            <a:off x="13797278" y="6349913"/>
            <a:ext cx="2128521" cy="555115"/>
            <a:chOff x="10043810" y="3460318"/>
            <a:chExt cx="1401905" cy="394276"/>
          </a:xfrm>
        </p:grpSpPr>
        <p:pic>
          <p:nvPicPr>
            <p:cNvPr id="20" name="Object 61">
              <a:extLst>
                <a:ext uri="{FF2B5EF4-FFF2-40B4-BE49-F238E27FC236}">
                  <a16:creationId xmlns:a16="http://schemas.microsoft.com/office/drawing/2014/main" id="{E765C4B3-E624-4C7B-A1A4-A5E58764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21" name="그룹 1018">
            <a:extLst>
              <a:ext uri="{FF2B5EF4-FFF2-40B4-BE49-F238E27FC236}">
                <a16:creationId xmlns:a16="http://schemas.microsoft.com/office/drawing/2014/main" id="{09302DB6-7647-4ABC-B01C-11D2E8E02729}"/>
              </a:ext>
            </a:extLst>
          </p:cNvPr>
          <p:cNvGrpSpPr/>
          <p:nvPr/>
        </p:nvGrpSpPr>
        <p:grpSpPr>
          <a:xfrm>
            <a:off x="13797277" y="7128833"/>
            <a:ext cx="2128521" cy="474303"/>
            <a:chOff x="10043810" y="3460318"/>
            <a:chExt cx="1401905" cy="394276"/>
          </a:xfrm>
        </p:grpSpPr>
        <p:pic>
          <p:nvPicPr>
            <p:cNvPr id="22" name="Object 61">
              <a:extLst>
                <a:ext uri="{FF2B5EF4-FFF2-40B4-BE49-F238E27FC236}">
                  <a16:creationId xmlns:a16="http://schemas.microsoft.com/office/drawing/2014/main" id="{C774A4C3-DEB1-4F3B-B388-816ACA60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pic>
        <p:nvPicPr>
          <p:cNvPr id="23" name="Object 61">
            <a:extLst>
              <a:ext uri="{FF2B5EF4-FFF2-40B4-BE49-F238E27FC236}">
                <a16:creationId xmlns:a16="http://schemas.microsoft.com/office/drawing/2014/main" id="{71226865-4A99-4794-AF9D-92484F728EA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6018" y="7976835"/>
            <a:ext cx="2128521" cy="4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3">
            <a:extLst>
              <a:ext uri="{FF2B5EF4-FFF2-40B4-BE49-F238E27FC236}">
                <a16:creationId xmlns:a16="http://schemas.microsoft.com/office/drawing/2014/main" id="{32B25FCD-F525-43BA-8058-69792E9A6E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097793"/>
            <a:ext cx="15468601" cy="2075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0E206-D539-40B0-98FE-2420762F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3481403"/>
            <a:ext cx="14342184" cy="1270799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58960F-61DA-40BE-A601-1C3EF915208F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A298B808-DD71-44CD-B8BE-97DA766D8A0C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113202A6-7AAE-498E-8A46-221D88EE0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911D64D4-45F9-469B-B25B-B7A20922EC6C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6DE01E37-6D4D-4A52-A998-6A89590E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Plot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84AEAD-E4DD-4184-86C4-644CD7664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753100"/>
            <a:ext cx="15773400" cy="28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E9D87B-0B57-476A-972F-8E5EDB91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3" y="2615996"/>
            <a:ext cx="7602732" cy="6599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F21C8-B199-4939-B0DF-F1BB678B5514}"/>
              </a:ext>
            </a:extLst>
          </p:cNvPr>
          <p:cNvSpPr txBox="1"/>
          <p:nvPr/>
        </p:nvSpPr>
        <p:spPr>
          <a:xfrm>
            <a:off x="9144000" y="2728367"/>
            <a:ext cx="877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Test</a:t>
            </a:r>
            <a:r>
              <a:rPr lang="ko-KR" altLang="en-US" sz="2700" dirty="0"/>
              <a:t> </a:t>
            </a:r>
            <a:r>
              <a:rPr lang="en-US" altLang="ko-KR" sz="2700" dirty="0"/>
              <a:t>accuracy</a:t>
            </a:r>
            <a:r>
              <a:rPr lang="ko-KR" altLang="en-US" sz="2700" dirty="0"/>
              <a:t>는 </a:t>
            </a:r>
            <a:r>
              <a:rPr lang="en-US" altLang="ko-KR" sz="2700" dirty="0"/>
              <a:t>1.0</a:t>
            </a:r>
            <a:r>
              <a:rPr lang="ko-KR" altLang="en-US" sz="2700" dirty="0"/>
              <a:t>이라는 아주 좋은 결과가 나왔다</a:t>
            </a:r>
            <a:r>
              <a:rPr lang="en-US" altLang="ko-KR" sz="2700" dirty="0"/>
              <a:t>.</a:t>
            </a:r>
          </a:p>
          <a:p>
            <a:r>
              <a:rPr lang="ko-KR" altLang="en-US" sz="2700" dirty="0"/>
              <a:t>이 그래프는 </a:t>
            </a:r>
            <a:r>
              <a:rPr lang="en-US" altLang="ko-KR" sz="2700" dirty="0"/>
              <a:t>x</a:t>
            </a:r>
            <a:r>
              <a:rPr lang="ko-KR" altLang="en-US" sz="2700" dirty="0"/>
              <a:t>축은 눈을 떴는지 감았는지 여부이고</a:t>
            </a:r>
            <a:r>
              <a:rPr lang="en-US" altLang="ko-KR" sz="2700" dirty="0"/>
              <a:t>,</a:t>
            </a:r>
          </a:p>
          <a:p>
            <a:r>
              <a:rPr lang="en-US" altLang="ko-KR" sz="2700" dirty="0"/>
              <a:t>y</a:t>
            </a:r>
            <a:r>
              <a:rPr lang="ko-KR" altLang="en-US" sz="2700" dirty="0"/>
              <a:t>축은 </a:t>
            </a:r>
            <a:r>
              <a:rPr lang="en-US" altLang="ko-KR" sz="2700" dirty="0"/>
              <a:t>model</a:t>
            </a:r>
            <a:r>
              <a:rPr lang="ko-KR" altLang="en-US" sz="2700" dirty="0"/>
              <a:t>이 눈을 떴는지 감았는지 판단한 여부이다</a:t>
            </a:r>
            <a:r>
              <a:rPr lang="en-US" altLang="ko-KR" sz="2700" dirty="0"/>
              <a:t>.</a:t>
            </a:r>
          </a:p>
          <a:p>
            <a:r>
              <a:rPr lang="en-US" altLang="ko-KR" sz="2700" dirty="0"/>
              <a:t>x</a:t>
            </a:r>
            <a:r>
              <a:rPr lang="ko-KR" altLang="en-US" sz="2700" dirty="0"/>
              <a:t>축이 </a:t>
            </a:r>
            <a:r>
              <a:rPr lang="en-US" altLang="ko-KR" sz="2700" dirty="0"/>
              <a:t>0, y</a:t>
            </a:r>
            <a:r>
              <a:rPr lang="ko-KR" altLang="en-US" sz="2700" dirty="0"/>
              <a:t>축이 </a:t>
            </a:r>
            <a:r>
              <a:rPr lang="en-US" altLang="ko-KR" sz="2700" dirty="0"/>
              <a:t>1 </a:t>
            </a:r>
            <a:r>
              <a:rPr lang="ko-KR" altLang="en-US" sz="2700" dirty="0"/>
              <a:t>즉</a:t>
            </a:r>
            <a:r>
              <a:rPr lang="en-US" altLang="ko-KR" sz="2700" dirty="0"/>
              <a:t>, </a:t>
            </a:r>
            <a:r>
              <a:rPr lang="ko-KR" altLang="en-US" sz="2700" dirty="0"/>
              <a:t>눈을 감았는데 </a:t>
            </a:r>
            <a:r>
              <a:rPr lang="ko-KR" altLang="en-US" sz="2700" dirty="0" err="1"/>
              <a:t>떴다고</a:t>
            </a:r>
            <a:r>
              <a:rPr lang="ko-KR" altLang="en-US" sz="2700" dirty="0"/>
              <a:t> 예측한 경우와</a:t>
            </a:r>
            <a:r>
              <a:rPr lang="en-US" altLang="ko-KR" sz="2700" dirty="0"/>
              <a:t> X</a:t>
            </a:r>
            <a:r>
              <a:rPr lang="ko-KR" altLang="en-US" sz="2700" dirty="0"/>
              <a:t>축이 </a:t>
            </a:r>
            <a:r>
              <a:rPr lang="en-US" altLang="ko-KR" sz="2700" dirty="0"/>
              <a:t>1, y</a:t>
            </a:r>
            <a:r>
              <a:rPr lang="ko-KR" altLang="en-US" sz="2700" dirty="0"/>
              <a:t>축이 </a:t>
            </a:r>
            <a:r>
              <a:rPr lang="en-US" altLang="ko-KR" sz="2700" dirty="0"/>
              <a:t>0 </a:t>
            </a:r>
            <a:r>
              <a:rPr lang="ko-KR" altLang="en-US" sz="2700" dirty="0"/>
              <a:t>즉</a:t>
            </a:r>
            <a:r>
              <a:rPr lang="en-US" altLang="ko-KR" sz="2700" dirty="0"/>
              <a:t>, </a:t>
            </a:r>
            <a:r>
              <a:rPr lang="ko-KR" altLang="en-US" sz="2700" dirty="0"/>
              <a:t>눈을 떴는데</a:t>
            </a:r>
            <a:r>
              <a:rPr lang="en-US" altLang="ko-KR" sz="2700" dirty="0"/>
              <a:t>, </a:t>
            </a:r>
            <a:r>
              <a:rPr lang="ko-KR" altLang="en-US" sz="2700" dirty="0"/>
              <a:t>감았다고 예측한 경우가</a:t>
            </a:r>
            <a:r>
              <a:rPr lang="en-US" altLang="ko-KR" sz="2700" dirty="0"/>
              <a:t> 0</a:t>
            </a:r>
            <a:r>
              <a:rPr lang="ko-KR" altLang="en-US" sz="2700" dirty="0"/>
              <a:t>으로 </a:t>
            </a:r>
            <a:r>
              <a:rPr lang="en-US" altLang="ko-KR" sz="2700" dirty="0"/>
              <a:t>100% </a:t>
            </a:r>
            <a:r>
              <a:rPr lang="ko-KR" altLang="en-US" sz="2700" dirty="0"/>
              <a:t>맞췄음을 알 수 있다</a:t>
            </a:r>
            <a:r>
              <a:rPr lang="en-US" altLang="ko-KR" sz="2700" dirty="0"/>
              <a:t>.</a:t>
            </a:r>
          </a:p>
        </p:txBody>
      </p: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57E5CE7B-31A9-4DDE-A7BD-CB6246843602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32226162-3822-4760-9AE7-52FC5A1D0014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69EC9F68-30E2-420A-8E9C-A80ECD3BE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C419161A-AFD6-49A8-837E-C84497DF66A0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03.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BBC9C06-66A5-4889-B604-8D292789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Plot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8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578" y="1798747"/>
            <a:ext cx="15792558" cy="7251829"/>
            <a:chOff x="1246578" y="1798747"/>
            <a:chExt cx="15792558" cy="7251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578" y="1798747"/>
              <a:ext cx="15792558" cy="72518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6190" y="4827747"/>
            <a:ext cx="1413333" cy="1413333"/>
            <a:chOff x="8436190" y="4827747"/>
            <a:chExt cx="1413333" cy="141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1905" y="4113461"/>
              <a:ext cx="2828571" cy="2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190" y="4827747"/>
              <a:ext cx="1413333" cy="14133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689" y="3702886"/>
            <a:ext cx="15155280" cy="14297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800" dirty="0">
                <a:solidFill>
                  <a:srgbClr val="F5F5F5"/>
                </a:solidFill>
                <a:latin typeface="G마켓 산스 Bold" pitchFamily="34" charset="0"/>
                <a:cs typeface="G마켓 산스 Bold" pitchFamily="34" charset="0"/>
              </a:rPr>
              <a:t>Listen and Check</a:t>
            </a:r>
            <a:endParaRPr lang="en-US" dirty="0"/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70047E1C-2F21-43BB-AA34-40BFAE5E4BA3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6" name="그룹 1004">
              <a:extLst>
                <a:ext uri="{FF2B5EF4-FFF2-40B4-BE49-F238E27FC236}">
                  <a16:creationId xmlns:a16="http://schemas.microsoft.com/office/drawing/2014/main" id="{CA740D5C-EB30-4BBC-834E-9916F2B2F2B8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ED763C96-C8CE-4193-8FD4-8EE9B1EF7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84E8330B-C89B-4632-B444-9FA7EC1CB91B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04.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결과 및 시연 영상 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78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DAB04B-F1CF-41CB-88F0-6FA16DA3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728367"/>
            <a:ext cx="4732020" cy="2783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D92D5-9FE0-43A1-B96F-019FCC73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728368"/>
            <a:ext cx="4732020" cy="2783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4BC312-3C57-4C91-ADBF-CE4B2680C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46" y="5921672"/>
            <a:ext cx="3131169" cy="3816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64BB71-69DF-4993-9FB6-BB6548A9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826" y="5921672"/>
            <a:ext cx="3131169" cy="381605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CE00164-30DE-47E3-95A1-B3034F228701}"/>
              </a:ext>
            </a:extLst>
          </p:cNvPr>
          <p:cNvSpPr/>
          <p:nvPr/>
        </p:nvSpPr>
        <p:spPr>
          <a:xfrm>
            <a:off x="8677836" y="3756446"/>
            <a:ext cx="1467612" cy="7269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752A27-E3AB-4734-8168-3C4A97BAD331}"/>
              </a:ext>
            </a:extLst>
          </p:cNvPr>
          <p:cNvSpPr/>
          <p:nvPr/>
        </p:nvSpPr>
        <p:spPr>
          <a:xfrm>
            <a:off x="8677836" y="7466225"/>
            <a:ext cx="1467612" cy="7269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460E2007-5AA3-4696-A1DD-47E960D06E05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EC40A8C8-DA53-4A4F-9F90-229442E3A1E7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F8458759-1AD6-4B07-A7F7-E0A068A60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80978203-7FB7-4B9B-9EFC-64FEB5EF76A9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04.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결과 및 시연 영상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C5FE62F1-1D6F-420D-A013-65F35CE7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Result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4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1D404A-3512-4D1C-9EC2-4389511F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0" y="2728367"/>
            <a:ext cx="3268980" cy="43106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54617-6814-478C-882D-C637B6C2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2728367"/>
            <a:ext cx="3268980" cy="431117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66BDE33-F906-4192-9C3F-6A9583D2A319}"/>
              </a:ext>
            </a:extLst>
          </p:cNvPr>
          <p:cNvSpPr/>
          <p:nvPr/>
        </p:nvSpPr>
        <p:spPr>
          <a:xfrm>
            <a:off x="8288274" y="4520342"/>
            <a:ext cx="1467612" cy="7269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D7D24-E431-44DE-9FF6-28D869E9313C}"/>
              </a:ext>
            </a:extLst>
          </p:cNvPr>
          <p:cNvSpPr txBox="1"/>
          <p:nvPr/>
        </p:nvSpPr>
        <p:spPr>
          <a:xfrm>
            <a:off x="1927860" y="7558635"/>
            <a:ext cx="126771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위에서 </a:t>
            </a:r>
            <a:r>
              <a:rPr lang="en-US" altLang="ko-KR" sz="2700" dirty="0"/>
              <a:t>Training </a:t>
            </a:r>
            <a:r>
              <a:rPr lang="ko-KR" altLang="en-US" sz="2700" dirty="0"/>
              <a:t>한 모델에 조원들을 찍은 동영상을 넣은 결과이다</a:t>
            </a:r>
            <a:r>
              <a:rPr lang="en-US" altLang="ko-KR" sz="2700" dirty="0"/>
              <a:t>.</a:t>
            </a:r>
          </a:p>
          <a:p>
            <a:r>
              <a:rPr lang="en-US" altLang="ko-KR" sz="2700" dirty="0"/>
              <a:t>Data</a:t>
            </a:r>
            <a:r>
              <a:rPr lang="ko-KR" altLang="en-US" sz="2700" dirty="0"/>
              <a:t> </a:t>
            </a:r>
            <a:r>
              <a:rPr lang="en-US" altLang="ko-KR" sz="2700" dirty="0"/>
              <a:t>set</a:t>
            </a:r>
            <a:r>
              <a:rPr lang="ko-KR" altLang="en-US" sz="2700" dirty="0"/>
              <a:t>을 상대적으로 눈이 큰 서양인들의 눈으로 해서 눈을 조금 크게 떠야 </a:t>
            </a:r>
            <a:r>
              <a:rPr lang="en-US" altLang="ko-KR" sz="2700" dirty="0"/>
              <a:t>1.0</a:t>
            </a:r>
            <a:r>
              <a:rPr lang="ko-KR" altLang="en-US" sz="2700" dirty="0"/>
              <a:t>으로</a:t>
            </a:r>
            <a:endParaRPr lang="en-US" altLang="ko-KR" sz="2700" dirty="0"/>
          </a:p>
          <a:p>
            <a:r>
              <a:rPr lang="ko-KR" altLang="en-US" sz="2700" dirty="0"/>
              <a:t>인식이 되었지만</a:t>
            </a:r>
            <a:r>
              <a:rPr lang="en-US" altLang="ko-KR" sz="2700" dirty="0"/>
              <a:t>, </a:t>
            </a:r>
            <a:r>
              <a:rPr lang="ko-KR" altLang="en-US" sz="2700" dirty="0"/>
              <a:t>비교적 정확한 결과를 보였다</a:t>
            </a:r>
            <a:r>
              <a:rPr lang="en-US" altLang="ko-KR" sz="2700"/>
              <a:t>. </a:t>
            </a:r>
            <a:r>
              <a:rPr lang="ko-KR" altLang="en-US" sz="2700" dirty="0"/>
              <a:t>  </a:t>
            </a:r>
            <a:endParaRPr lang="en-US" altLang="ko-KR" sz="2700" dirty="0"/>
          </a:p>
        </p:txBody>
      </p: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28A9A8D6-6467-4A0E-89BE-61B0EC2A9F53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512E2640-0EB4-450C-B526-1868BDB03764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2" name="Object 15">
                <a:extLst>
                  <a:ext uri="{FF2B5EF4-FFF2-40B4-BE49-F238E27FC236}">
                    <a16:creationId xmlns:a16="http://schemas.microsoft.com/office/drawing/2014/main" id="{EB670113-9C29-4FF0-BF56-1F1D8EC33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7A1CA885-1DA5-448A-82A5-4B85EF3A091E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04.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cs typeface="+mn-cs"/>
                </a:rPr>
                <a:t>결과 및 시연 영상 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DB63355C-22A1-47F3-A6B5-253DCF96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187335"/>
            <a:ext cx="5829300" cy="9603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Result </a:t>
            </a:r>
            <a:r>
              <a:rPr lang="en-US" altLang="ko-KR" sz="6600" b="1" dirty="0">
                <a:solidFill>
                  <a:srgbClr val="00DB72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rgbClr val="00DB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6753" y="4857732"/>
            <a:ext cx="1689383" cy="106361"/>
            <a:chOff x="9866753" y="4857732"/>
            <a:chExt cx="1689383" cy="106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866753" y="4857732"/>
              <a:ext cx="1689383" cy="106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4596" y="6894114"/>
            <a:ext cx="1689383" cy="106361"/>
            <a:chOff x="11304596" y="6894114"/>
            <a:chExt cx="1689383" cy="1063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04596" y="6894114"/>
              <a:ext cx="1689383" cy="1063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1735" y="6894114"/>
            <a:ext cx="1689383" cy="106361"/>
            <a:chOff x="5291735" y="6894114"/>
            <a:chExt cx="1689383" cy="1063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91735" y="6894114"/>
              <a:ext cx="1689383" cy="106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4270" y="3353409"/>
            <a:ext cx="3137175" cy="3137175"/>
            <a:chOff x="7574270" y="3353409"/>
            <a:chExt cx="3137175" cy="3137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4270" y="3353409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4292" y="5431887"/>
            <a:ext cx="3137175" cy="3137175"/>
            <a:chOff x="6154292" y="5431887"/>
            <a:chExt cx="3137175" cy="3137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292" y="5431887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4247" y="5431887"/>
            <a:ext cx="3137175" cy="3137175"/>
            <a:chOff x="8994247" y="5431887"/>
            <a:chExt cx="3137175" cy="3137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4247" y="5431887"/>
              <a:ext cx="3137175" cy="313717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12983" y="4711954"/>
            <a:ext cx="2918934" cy="73141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800" dirty="0">
                <a:latin typeface="+mn-ea"/>
              </a:rPr>
              <a:t>수업 집중도 평가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37935" y="3815910"/>
            <a:ext cx="1150648" cy="7799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>
                <a:solidFill>
                  <a:srgbClr val="00DB72"/>
                </a:solidFill>
                <a:latin typeface="G마켓 산스 Medium" pitchFamily="34" charset="0"/>
                <a:cs typeface="G마켓 산스 Medium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568470" y="6624952"/>
            <a:ext cx="2376360" cy="73141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800" dirty="0">
                <a:latin typeface="+mn-ea"/>
              </a:rPr>
              <a:t>안구건조증  방지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40119" y="5955507"/>
            <a:ext cx="1150648" cy="7799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>
                <a:solidFill>
                  <a:srgbClr val="00DB72"/>
                </a:solidFill>
                <a:latin typeface="G마켓 산스 Medium" pitchFamily="34" charset="0"/>
                <a:cs typeface="G마켓 산스 Medium" pitchFamily="34" charset="0"/>
              </a:rPr>
              <a:t>02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9113259" y="6558331"/>
            <a:ext cx="2959175" cy="73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latin typeface="+mn-ea"/>
              </a:rPr>
              <a:t>눈깜빡임으로</a:t>
            </a:r>
            <a:r>
              <a:rPr lang="ko-KR" altLang="en-US" sz="2800" dirty="0">
                <a:latin typeface="+mn-ea"/>
              </a:rPr>
              <a:t> 심리분석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프로파일링</a:t>
            </a:r>
            <a:r>
              <a:rPr lang="en-US" altLang="ko-KR" sz="2800" dirty="0">
                <a:latin typeface="+mn-ea"/>
              </a:rPr>
              <a:t>) </a:t>
            </a:r>
            <a:r>
              <a:rPr lang="ko-KR" altLang="en-US" sz="2800" dirty="0">
                <a:latin typeface="+mn-ea"/>
              </a:rPr>
              <a:t>등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933308" y="5986768"/>
            <a:ext cx="1150648" cy="7799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>
                <a:solidFill>
                  <a:srgbClr val="00DB72"/>
                </a:solidFill>
                <a:latin typeface="G마켓 산스 Medium" pitchFamily="34" charset="0"/>
                <a:cs typeface="G마켓 산스 Medium" pitchFamily="34" charset="0"/>
              </a:rPr>
              <a:t>03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38714" y="1647122"/>
            <a:ext cx="15800757" cy="1726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500" dirty="0">
                <a:solidFill>
                  <a:srgbClr val="00DB72"/>
                </a:solidFill>
                <a:latin typeface="G마켓 산스 Bold" pitchFamily="34" charset="0"/>
                <a:cs typeface="G마켓 산스 Bold" pitchFamily="34" charset="0"/>
              </a:rPr>
              <a:t>눈 깜빡임의 시간 간격</a:t>
            </a:r>
            <a:r>
              <a:rPr lang="ko-KR" altLang="en-US" sz="4500" dirty="0">
                <a:latin typeface="G마켓 산스 Bold" pitchFamily="34" charset="0"/>
                <a:cs typeface="G마켓 산스 Bold" pitchFamily="34" charset="0"/>
              </a:rPr>
              <a:t>이 </a:t>
            </a:r>
            <a:r>
              <a:rPr lang="ko-KR" altLang="en-US" sz="4500" dirty="0">
                <a:solidFill>
                  <a:srgbClr val="00DB72"/>
                </a:solidFill>
                <a:latin typeface="G마켓 산스 Bold" pitchFamily="34" charset="0"/>
                <a:cs typeface="G마켓 산스 Bold" pitchFamily="34" charset="0"/>
              </a:rPr>
              <a:t>일정시간 이상</a:t>
            </a:r>
            <a:r>
              <a:rPr lang="ko-KR" altLang="en-US" sz="4500" dirty="0">
                <a:latin typeface="G마켓 산스 Bold" pitchFamily="34" charset="0"/>
                <a:cs typeface="G마켓 산스 Bold" pitchFamily="34" charset="0"/>
              </a:rPr>
              <a:t>이라면</a:t>
            </a:r>
            <a:r>
              <a:rPr lang="en-US" altLang="ko-KR" sz="4500" dirty="0">
                <a:latin typeface="G마켓 산스 Bold" pitchFamily="34" charset="0"/>
                <a:cs typeface="G마켓 산스 Bold" pitchFamily="34" charset="0"/>
              </a:rPr>
              <a:t>, </a:t>
            </a:r>
            <a:r>
              <a:rPr lang="ko-KR" altLang="en-US" sz="4500" dirty="0">
                <a:latin typeface="G마켓 산스 Bold" pitchFamily="34" charset="0"/>
                <a:cs typeface="G마켓 산스 Bold" pitchFamily="34" charset="0"/>
              </a:rPr>
              <a:t>경보음을 내서</a:t>
            </a:r>
            <a:r>
              <a:rPr lang="en-US" altLang="ko-KR" sz="4500" dirty="0"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ko-KR" altLang="en-US" sz="4500" dirty="0">
                <a:solidFill>
                  <a:srgbClr val="00DB72"/>
                </a:solidFill>
                <a:latin typeface="G마켓 산스 Bold" pitchFamily="34" charset="0"/>
                <a:cs typeface="G마켓 산스 Bold" pitchFamily="34" charset="0"/>
              </a:rPr>
              <a:t>졸음 운전 방지 </a:t>
            </a:r>
            <a:r>
              <a:rPr lang="ko-KR" altLang="en-US" sz="4500" dirty="0">
                <a:latin typeface="G마켓 산스 Bold" pitchFamily="34" charset="0"/>
                <a:cs typeface="G마켓 산스 Bold" pitchFamily="34" charset="0"/>
              </a:rPr>
              <a:t>할 수 있을 것이다</a:t>
            </a:r>
            <a:r>
              <a:rPr lang="en-US" altLang="ko-KR" sz="4500" dirty="0">
                <a:latin typeface="G마켓 산스 Bold" pitchFamily="34" charset="0"/>
                <a:cs typeface="G마켓 산스 Bold" pitchFamily="34" charset="0"/>
              </a:rPr>
              <a:t>.</a:t>
            </a:r>
          </a:p>
        </p:txBody>
      </p:sp>
      <p:pic>
        <p:nvPicPr>
          <p:cNvPr id="32" name="Object 15">
            <a:extLst>
              <a:ext uri="{FF2B5EF4-FFF2-40B4-BE49-F238E27FC236}">
                <a16:creationId xmlns:a16="http://schemas.microsoft.com/office/drawing/2014/main" id="{828ADA21-5C0A-4C41-8811-5FB211780F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400" y="266700"/>
            <a:ext cx="16230600" cy="975414"/>
          </a:xfrm>
          <a:prstGeom prst="rect">
            <a:avLst/>
          </a:prstGeom>
        </p:spPr>
      </p:pic>
      <p:sp>
        <p:nvSpPr>
          <p:cNvPr id="34" name="Object 18">
            <a:extLst>
              <a:ext uri="{FF2B5EF4-FFF2-40B4-BE49-F238E27FC236}">
                <a16:creationId xmlns:a16="http://schemas.microsoft.com/office/drawing/2014/main" id="{5524831E-0080-49F8-B462-D4E44A204F2C}"/>
              </a:ext>
            </a:extLst>
          </p:cNvPr>
          <p:cNvSpPr txBox="1"/>
          <p:nvPr/>
        </p:nvSpPr>
        <p:spPr>
          <a:xfrm>
            <a:off x="2738120" y="390118"/>
            <a:ext cx="13345159" cy="1067045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Bold" pitchFamily="34" charset="0"/>
                <a:cs typeface="+mn-cs"/>
              </a:rPr>
              <a:t>05.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Bold" pitchFamily="34" charset="0"/>
                <a:cs typeface="+mn-cs"/>
              </a:rPr>
              <a:t>기대효과 </a:t>
            </a:r>
            <a:endParaRPr kumimoji="0" lang="en-US" altLang="ko-KR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38DF4-A8CB-4158-8EE9-13AC1A135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9428" y="3466196"/>
            <a:ext cx="5292959" cy="2783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FC0D9-4B2D-4731-97E6-7E1B2E720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3954" y="6645907"/>
            <a:ext cx="3797732" cy="27830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E34C78-C62E-4713-ADE5-0351F9E75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56" y="5860995"/>
            <a:ext cx="4227831" cy="28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2633-F0AB-4601-AACA-48DC7985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DAB937-CF1E-4123-A90E-F652537E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5468600" cy="4689475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https://ndb796.tistory.com/477</a:t>
            </a:r>
            <a:r>
              <a:rPr lang="en-US" altLang="ko-KR" dirty="0"/>
              <a:t> [</a:t>
            </a:r>
            <a:r>
              <a:rPr lang="ko-KR" altLang="en-US" dirty="0" err="1"/>
              <a:t>안경잡이개발자</a:t>
            </a:r>
            <a:r>
              <a:rPr lang="en-US" altLang="ko-KR" dirty="0"/>
              <a:t>]**</a:t>
            </a:r>
          </a:p>
          <a:p>
            <a:r>
              <a:rPr lang="en-US" altLang="ko-KR" dirty="0">
                <a:hlinkClick r:id="rId3"/>
              </a:rPr>
              <a:t>https://blog.naver.com/PostView.nhn?blogId=intelliz&amp;logNo=221709190464</a:t>
            </a:r>
            <a:endParaRPr lang="en-US" altLang="ko-KR" dirty="0"/>
          </a:p>
          <a:p>
            <a:r>
              <a:rPr lang="en-US" altLang="ko-KR" dirty="0"/>
              <a:t>**</a:t>
            </a:r>
            <a:r>
              <a:rPr lang="en-US" altLang="ko-KR" dirty="0">
                <a:hlinkClick r:id="rId4"/>
              </a:rPr>
              <a:t>http://taewan.kim/post/cnn/**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https://tykimos.github.io/2017/01/27/CNN_Layer_Talk/</a:t>
            </a:r>
            <a:endParaRPr lang="en-US" altLang="ko-KR" dirty="0"/>
          </a:p>
          <a:p>
            <a:r>
              <a:rPr lang="en-US" altLang="ko-KR" dirty="0"/>
              <a:t>**</a:t>
            </a:r>
            <a:r>
              <a:rPr lang="en-US" altLang="ko-KR" dirty="0">
                <a:hlinkClick r:id="rId6"/>
              </a:rPr>
              <a:t>https://yjjo.tistory.com/8**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96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738F2A-73EE-4C00-A7DD-40E5571C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913270"/>
            <a:ext cx="5166562" cy="514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D6C39-F7D8-42F9-BC56-EAE3AFD7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62" y="1913270"/>
            <a:ext cx="3684476" cy="2451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19A45-0178-410F-A673-62BC5373EE7E}"/>
              </a:ext>
            </a:extLst>
          </p:cNvPr>
          <p:cNvSpPr txBox="1"/>
          <p:nvPr/>
        </p:nvSpPr>
        <p:spPr>
          <a:xfrm>
            <a:off x="1562100" y="7563828"/>
            <a:ext cx="647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교통사고 원인</a:t>
            </a:r>
            <a:r>
              <a:rPr lang="en-US" altLang="ko-KR" sz="2500" dirty="0"/>
              <a:t>: </a:t>
            </a:r>
            <a:r>
              <a:rPr lang="ko-KR" altLang="en-US" sz="2500" dirty="0"/>
              <a:t>졸음</a:t>
            </a:r>
            <a:r>
              <a:rPr lang="en-US" altLang="ko-KR" sz="2500" dirty="0"/>
              <a:t>, </a:t>
            </a:r>
            <a:r>
              <a:rPr lang="ko-KR" altLang="en-US" sz="2500" dirty="0"/>
              <a:t>전방주시 태만</a:t>
            </a:r>
            <a:endParaRPr lang="en-US" altLang="ko-KR" sz="2500" dirty="0"/>
          </a:p>
          <a:p>
            <a:r>
              <a:rPr lang="ko-KR" altLang="en-US" sz="2500" dirty="0"/>
              <a:t>사망 치사율 </a:t>
            </a:r>
            <a:r>
              <a:rPr lang="en-US" altLang="ko-KR" sz="2500" dirty="0"/>
              <a:t>: </a:t>
            </a:r>
            <a:r>
              <a:rPr lang="ko-KR" altLang="en-US" sz="2500" dirty="0"/>
              <a:t>일반 보다 </a:t>
            </a:r>
            <a:r>
              <a:rPr lang="en-US" altLang="ko-KR" sz="2500" dirty="0"/>
              <a:t>1.8</a:t>
            </a:r>
            <a:r>
              <a:rPr lang="ko-KR" altLang="en-US" sz="2500" dirty="0"/>
              <a:t>배 높음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C7E151-8233-48E1-A298-530C3F24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662" y="4789675"/>
            <a:ext cx="4908088" cy="2142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F2504-2233-43D0-A585-DED29B925FF7}"/>
              </a:ext>
            </a:extLst>
          </p:cNvPr>
          <p:cNvSpPr txBox="1"/>
          <p:nvPr/>
        </p:nvSpPr>
        <p:spPr>
          <a:xfrm>
            <a:off x="12534900" y="2661116"/>
            <a:ext cx="46131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운전자가 졸고 있는지 판단 할 수 있다면</a:t>
            </a:r>
            <a:r>
              <a:rPr lang="en-US" altLang="ko-KR" sz="2500" dirty="0"/>
              <a:t> </a:t>
            </a:r>
            <a:r>
              <a:rPr lang="ko-KR" altLang="en-US" sz="2500" dirty="0"/>
              <a:t>졸음운전을 방지 할 수 있지 않을까</a:t>
            </a:r>
            <a:r>
              <a:rPr lang="en-US" altLang="ko-KR" sz="2500" dirty="0"/>
              <a:t>? </a:t>
            </a:r>
            <a:endParaRPr lang="ko-KR" altLang="en-US" sz="2500" dirty="0"/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6E66A3FB-1C30-4A8C-963F-D7D63A9BA4D5}"/>
              </a:ext>
            </a:extLst>
          </p:cNvPr>
          <p:cNvGrpSpPr/>
          <p:nvPr/>
        </p:nvGrpSpPr>
        <p:grpSpPr>
          <a:xfrm>
            <a:off x="11800624" y="2160818"/>
            <a:ext cx="708876" cy="566693"/>
            <a:chOff x="7441107" y="2413805"/>
            <a:chExt cx="708876" cy="566693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27A60B2B-4D2C-43D0-8768-69ECD2FA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32156EEE-DC9D-4659-885C-A198EEB13C68}"/>
              </a:ext>
            </a:extLst>
          </p:cNvPr>
          <p:cNvGrpSpPr/>
          <p:nvPr/>
        </p:nvGrpSpPr>
        <p:grpSpPr>
          <a:xfrm>
            <a:off x="15258997" y="3707546"/>
            <a:ext cx="786182" cy="707559"/>
            <a:chOff x="15609229" y="2302785"/>
            <a:chExt cx="1022821" cy="817668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156A73F8-7B03-435B-B882-41209482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EC8D110-6BFE-4830-ADF4-0897B1632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84" b="9780"/>
          <a:stretch/>
        </p:blipFill>
        <p:spPr>
          <a:xfrm>
            <a:off x="13677900" y="4580336"/>
            <a:ext cx="4040531" cy="3545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FCB347-E7D1-4BEA-9634-A2B369F04D95}"/>
              </a:ext>
            </a:extLst>
          </p:cNvPr>
          <p:cNvSpPr txBox="1"/>
          <p:nvPr/>
        </p:nvSpPr>
        <p:spPr>
          <a:xfrm>
            <a:off x="8051800" y="8157680"/>
            <a:ext cx="9144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4500" dirty="0">
                <a:solidFill>
                  <a:srgbClr val="00DB72"/>
                </a:solidFill>
                <a:latin typeface="G마켓 산스 Bold" pitchFamily="34" charset="0"/>
              </a:rPr>
              <a:t>눈 깜빡임 인식 모델 </a:t>
            </a:r>
            <a:endParaRPr lang="en-US" altLang="ko-KR" sz="4500" dirty="0"/>
          </a:p>
        </p:txBody>
      </p:sp>
      <p:grpSp>
        <p:nvGrpSpPr>
          <p:cNvPr id="22" name="그룹 1012">
            <a:extLst>
              <a:ext uri="{FF2B5EF4-FFF2-40B4-BE49-F238E27FC236}">
                <a16:creationId xmlns:a16="http://schemas.microsoft.com/office/drawing/2014/main" id="{70EDEDA7-BBE3-4AAF-A220-BC290D1CED08}"/>
              </a:ext>
            </a:extLst>
          </p:cNvPr>
          <p:cNvGrpSpPr/>
          <p:nvPr/>
        </p:nvGrpSpPr>
        <p:grpSpPr>
          <a:xfrm>
            <a:off x="7679138" y="7801556"/>
            <a:ext cx="641000" cy="545900"/>
            <a:chOff x="962138" y="3135292"/>
            <a:chExt cx="641000" cy="545900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8F99717C-A182-4A53-B6CA-270A8B150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138" y="3135292"/>
              <a:ext cx="641000" cy="545900"/>
            </a:xfrm>
            <a:prstGeom prst="rect">
              <a:avLst/>
            </a:prstGeom>
          </p:spPr>
        </p:pic>
      </p:grpSp>
      <p:grpSp>
        <p:nvGrpSpPr>
          <p:cNvPr id="24" name="그룹 1016">
            <a:extLst>
              <a:ext uri="{FF2B5EF4-FFF2-40B4-BE49-F238E27FC236}">
                <a16:creationId xmlns:a16="http://schemas.microsoft.com/office/drawing/2014/main" id="{03FAA37B-A852-43C1-A238-42B39A1BECC2}"/>
              </a:ext>
            </a:extLst>
          </p:cNvPr>
          <p:cNvGrpSpPr/>
          <p:nvPr/>
        </p:nvGrpSpPr>
        <p:grpSpPr>
          <a:xfrm>
            <a:off x="8191500" y="8974649"/>
            <a:ext cx="5096780" cy="252393"/>
            <a:chOff x="1180045" y="4258551"/>
            <a:chExt cx="5096780" cy="252393"/>
          </a:xfrm>
        </p:grpSpPr>
        <p:pic>
          <p:nvPicPr>
            <p:cNvPr id="25" name="Object 57">
              <a:extLst>
                <a:ext uri="{FF2B5EF4-FFF2-40B4-BE49-F238E27FC236}">
                  <a16:creationId xmlns:a16="http://schemas.microsoft.com/office/drawing/2014/main" id="{1FACA229-8D19-4FA2-BFA6-85029C02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045" y="4258551"/>
              <a:ext cx="5096780" cy="252393"/>
            </a:xfrm>
            <a:prstGeom prst="rect">
              <a:avLst/>
            </a:prstGeom>
          </p:spPr>
        </p:pic>
      </p:grpSp>
      <p:pic>
        <p:nvPicPr>
          <p:cNvPr id="26" name="Object 11">
            <a:extLst>
              <a:ext uri="{FF2B5EF4-FFF2-40B4-BE49-F238E27FC236}">
                <a16:creationId xmlns:a16="http://schemas.microsoft.com/office/drawing/2014/main" id="{92608D78-C9F5-41DE-ACFA-99ABD608643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5707931">
            <a:off x="11995053" y="6340516"/>
            <a:ext cx="1338873" cy="19646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3D6CE77-159A-473F-801C-A623C56BC6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73400" y="9689417"/>
            <a:ext cx="2395038" cy="414930"/>
          </a:xfrm>
          <a:prstGeom prst="rect">
            <a:avLst/>
          </a:prstGeom>
        </p:spPr>
      </p:pic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4497E00E-0994-465B-9369-2837F4750BB7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1376DD9-A09D-4095-AA9C-C72039A5E12E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0428ACE9-63FC-42A1-BCAA-7B0F919ED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AC92F528-A5BF-444F-B513-BD7437D4B926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0" dirty="0">
                  <a:solidFill>
                    <a:srgbClr val="000000"/>
                  </a:solidFill>
                  <a:latin typeface="G마켓 산스 Bold" pitchFamily="34" charset="0"/>
                </a:rPr>
                <a:t>01.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프로젝트 시작 계기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1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31428"/>
            <a:ext cx="18288000" cy="342869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38095" y="484586"/>
            <a:ext cx="7541095" cy="394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모두를 위한 인공지능 활용 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469524" y="411445"/>
            <a:ext cx="3045714" cy="54093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프로젝트 </a:t>
            </a:r>
            <a:r>
              <a:rPr lang="en-US" altLang="ko-KR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3</a:t>
            </a:r>
            <a:r>
              <a:rPr lang="ko-KR" altLang="en-US" sz="2400" kern="0" spc="-100" dirty="0">
                <a:solidFill>
                  <a:srgbClr val="000000"/>
                </a:solidFill>
                <a:latin typeface="G마켓 산스 Light" pitchFamily="34" charset="0"/>
                <a:cs typeface="G마켓 산스 Light" pitchFamily="34" charset="0"/>
              </a:rPr>
              <a:t>조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52595" y="3945882"/>
            <a:ext cx="11484170" cy="63792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0000" kern="0" spc="8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감사합니다</a:t>
            </a:r>
            <a:r>
              <a:rPr lang="en-US" altLang="ko-KR" sz="10000" kern="0" spc="8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!</a:t>
            </a:r>
            <a:endParaRPr lang="en-US" sz="10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38095" y="2400300"/>
            <a:ext cx="13792200" cy="4943243"/>
            <a:chOff x="5610565" y="5067602"/>
            <a:chExt cx="10411452" cy="2320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565" y="5067602"/>
              <a:ext cx="10411452" cy="23207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19600" y="8917282"/>
            <a:ext cx="8989000" cy="28487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b="0" i="0" dirty="0">
                <a:solidFill>
                  <a:srgbClr val="37352F"/>
                </a:solidFill>
                <a:effectLst/>
                <a:latin typeface="-apple-system"/>
              </a:rPr>
              <a:t>21600792 </a:t>
            </a:r>
            <a:r>
              <a:rPr lang="ko-KR" altLang="en-US" sz="3000" dirty="0" err="1"/>
              <a:t>홍찬영</a:t>
            </a:r>
            <a:r>
              <a:rPr lang="en-US" altLang="ko-KR" sz="3000" dirty="0"/>
              <a:t> </a:t>
            </a:r>
            <a:r>
              <a:rPr lang="en-US" altLang="ko-KR" sz="3000" b="0" i="0" dirty="0">
                <a:solidFill>
                  <a:srgbClr val="37352F"/>
                </a:solidFill>
                <a:effectLst/>
                <a:latin typeface="-apple-system"/>
              </a:rPr>
              <a:t>21800461</a:t>
            </a:r>
            <a:r>
              <a:rPr lang="ko-KR" altLang="en-US" sz="3000" dirty="0"/>
              <a:t>유명훈</a:t>
            </a:r>
            <a:r>
              <a:rPr lang="en-US" altLang="ko-KR" sz="3000" dirty="0"/>
              <a:t> 21900754</a:t>
            </a:r>
            <a:r>
              <a:rPr lang="ko-KR" altLang="en-US" sz="3000" dirty="0"/>
              <a:t>최유진 </a:t>
            </a:r>
          </a:p>
        </p:txBody>
      </p:sp>
      <p:pic>
        <p:nvPicPr>
          <p:cNvPr id="22" name="Picture 10" descr="Eyes, public, see, two eyes, visibility, visible, vision icon - Download on  Iconfinder">
            <a:extLst>
              <a:ext uri="{FF2B5EF4-FFF2-40B4-BE49-F238E27FC236}">
                <a16:creationId xmlns:a16="http://schemas.microsoft.com/office/drawing/2014/main" id="{B2809DCC-F8C0-4C24-BA89-84F7E7ED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638" y="7927577"/>
            <a:ext cx="2395037" cy="23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>
            <a:extLst>
              <a:ext uri="{FF2B5EF4-FFF2-40B4-BE49-F238E27FC236}">
                <a16:creationId xmlns:a16="http://schemas.microsoft.com/office/drawing/2014/main" id="{EED8DF50-3A1D-43CA-8429-70DC57147212}"/>
              </a:ext>
            </a:extLst>
          </p:cNvPr>
          <p:cNvSpPr txBox="1">
            <a:spLocks/>
          </p:cNvSpPr>
          <p:nvPr/>
        </p:nvSpPr>
        <p:spPr>
          <a:xfrm>
            <a:off x="762000" y="12392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CNN(Convolutional Neural Network)</a:t>
            </a:r>
            <a:endParaRPr lang="ko-KR" altLang="en-US" b="1" dirty="0"/>
          </a:p>
        </p:txBody>
      </p:sp>
      <p:pic>
        <p:nvPicPr>
          <p:cNvPr id="30" name="Picture 2" descr="A CNN that sees an image of a car and outputs a class.">
            <a:extLst>
              <a:ext uri="{FF2B5EF4-FFF2-40B4-BE49-F238E27FC236}">
                <a16:creationId xmlns:a16="http://schemas.microsoft.com/office/drawing/2014/main" id="{CD88695C-3C09-47BF-AE40-AA14BBFD8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61854"/>
            <a:ext cx="12573000" cy="38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C470F4D0-0317-4CBD-8BAA-5AAD58266609}"/>
              </a:ext>
            </a:extLst>
          </p:cNvPr>
          <p:cNvSpPr txBox="1">
            <a:spLocks/>
          </p:cNvSpPr>
          <p:nvPr/>
        </p:nvSpPr>
        <p:spPr>
          <a:xfrm>
            <a:off x="1752600" y="6362700"/>
            <a:ext cx="13345158" cy="283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인식과 컴퓨터 비전 과제를 전문으로 하는 신경망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장점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일반적인 신경망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(MLP)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이용해 이미지를 처리할 때는 매우 많은 가중치가 필요한데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커널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(kernel)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공유하기 때문에 훨씬 적은 가중치만 있어도 됨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29A72E-A7F4-45E9-A6DD-646FB71C67C7}"/>
              </a:ext>
            </a:extLst>
          </p:cNvPr>
          <p:cNvSpPr txBox="1"/>
          <p:nvPr/>
        </p:nvSpPr>
        <p:spPr>
          <a:xfrm>
            <a:off x="13339859" y="9925735"/>
            <a:ext cx="54868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https://cezannec.github.io/Convolutional_Neural_Networks/</a:t>
            </a:r>
          </a:p>
        </p:txBody>
      </p: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00E9D90D-74B0-4B70-B220-0D909245D80C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1ECB5F01-1A90-4FF1-9242-E1F293308DE2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5D96140-8B1D-435F-9B55-4582BB16D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EEBD9069-8F59-4B6E-85D0-081BD1F9E82E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ea typeface="+mn-ea"/>
                  <a:cs typeface="+mn-cs"/>
                </a:rPr>
                <a:t>02. CNN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ea typeface="+mn-ea"/>
                  <a:cs typeface="+mn-cs"/>
                </a:rPr>
                <a:t>배경지식 소개 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60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02E942F-BF7A-466B-95F6-A37D9805BD23}"/>
              </a:ext>
            </a:extLst>
          </p:cNvPr>
          <p:cNvSpPr txBox="1">
            <a:spLocks/>
          </p:cNvSpPr>
          <p:nvPr/>
        </p:nvSpPr>
        <p:spPr>
          <a:xfrm>
            <a:off x="1122940" y="1554507"/>
            <a:ext cx="4043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CNN</a:t>
            </a:r>
            <a:r>
              <a:rPr lang="ko-KR" altLang="en-US" b="1" dirty="0"/>
              <a:t>의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5B631E-4FA1-403A-AB4A-9CBE27D5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72" y="2697507"/>
            <a:ext cx="15930229" cy="7102456"/>
          </a:xfrm>
          <a:prstGeom prst="rect">
            <a:avLst/>
          </a:prstGeom>
        </p:spPr>
      </p:pic>
      <p:pic>
        <p:nvPicPr>
          <p:cNvPr id="10" name="Picture 2" descr="A CNN that sees an image of a car and outputs a class.">
            <a:extLst>
              <a:ext uri="{FF2B5EF4-FFF2-40B4-BE49-F238E27FC236}">
                <a16:creationId xmlns:a16="http://schemas.microsoft.com/office/drawing/2014/main" id="{32713C62-56A5-47CB-9610-FEF9984E4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14" y="1457163"/>
            <a:ext cx="8000686" cy="24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6057F998-BD2D-4E3B-8DE8-31CF1629998C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9E468611-8199-421B-B549-D0B7C327E714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7" name="Object 15">
                <a:extLst>
                  <a:ext uri="{FF2B5EF4-FFF2-40B4-BE49-F238E27FC236}">
                    <a16:creationId xmlns:a16="http://schemas.microsoft.com/office/drawing/2014/main" id="{81BD5207-ADA6-4198-A17B-B0A180FEA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C3245E67-A99F-40A0-8203-D9F041573751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ea typeface="+mn-ea"/>
                  <a:cs typeface="+mn-cs"/>
                </a:rPr>
                <a:t>02. CNN </a:t>
              </a:r>
              <a:r>
                <a:rPr kumimoji="0" lang="ko-KR" altLang="en-US" sz="5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Bold" pitchFamily="34" charset="0"/>
                  <a:ea typeface="+mn-ea"/>
                  <a:cs typeface="+mn-cs"/>
                </a:rPr>
                <a:t>배경지식 소개 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09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3">
            <a:extLst>
              <a:ext uri="{FF2B5EF4-FFF2-40B4-BE49-F238E27FC236}">
                <a16:creationId xmlns:a16="http://schemas.microsoft.com/office/drawing/2014/main" id="{7544CBDE-43AF-442F-B970-92DB120BB9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762" y="3467100"/>
            <a:ext cx="8407653" cy="4009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82E675-1B98-43D2-A7D9-864B4A5F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10" y="3562097"/>
            <a:ext cx="5219754" cy="1184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88945B-093A-4175-8DEC-C4CE05CD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59" y="4800102"/>
            <a:ext cx="5829337" cy="1136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958598-321B-4A2C-97CF-CE3C4B1ABA41}"/>
              </a:ext>
            </a:extLst>
          </p:cNvPr>
          <p:cNvSpPr txBox="1"/>
          <p:nvPr/>
        </p:nvSpPr>
        <p:spPr>
          <a:xfrm>
            <a:off x="11319359" y="3532357"/>
            <a:ext cx="72196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시간 모듈 </a:t>
            </a:r>
            <a:r>
              <a:rPr lang="en-US" altLang="ko-KR" sz="2700" dirty="0"/>
              <a:t>import</a:t>
            </a:r>
            <a:r>
              <a:rPr lang="ko-KR" altLang="en-US" sz="27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CDC3F-8955-4F13-9769-05EC3A14D957}"/>
              </a:ext>
            </a:extLst>
          </p:cNvPr>
          <p:cNvSpPr txBox="1"/>
          <p:nvPr/>
        </p:nvSpPr>
        <p:spPr>
          <a:xfrm>
            <a:off x="11319359" y="4906477"/>
            <a:ext cx="72196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 err="1"/>
              <a:t>Numpy</a:t>
            </a:r>
            <a:r>
              <a:rPr lang="ko-KR" altLang="en-US" sz="2700" dirty="0"/>
              <a:t> 패키지 </a:t>
            </a:r>
            <a:r>
              <a:rPr lang="en-US" altLang="ko-KR" sz="2700" dirty="0"/>
              <a:t>import</a:t>
            </a:r>
            <a:r>
              <a:rPr lang="ko-KR" altLang="en-US" sz="2700" dirty="0"/>
              <a:t>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A22EA0-D5E7-4478-BEA0-68F29FDD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6013306"/>
            <a:ext cx="7126539" cy="988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890D65-A37C-4732-964E-90FFB2249D33}"/>
              </a:ext>
            </a:extLst>
          </p:cNvPr>
          <p:cNvSpPr txBox="1"/>
          <p:nvPr/>
        </p:nvSpPr>
        <p:spPr>
          <a:xfrm>
            <a:off x="11286743" y="6370309"/>
            <a:ext cx="72196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Matplotlib </a:t>
            </a:r>
            <a:r>
              <a:rPr lang="ko-KR" altLang="en-US" sz="2700" dirty="0"/>
              <a:t>그래프 패키지 </a:t>
            </a:r>
            <a:r>
              <a:rPr lang="en-US" altLang="ko-KR" sz="2700" dirty="0"/>
              <a:t>import</a:t>
            </a:r>
            <a:r>
              <a:rPr lang="ko-KR" altLang="en-US" sz="2700" dirty="0"/>
              <a:t>  </a:t>
            </a:r>
          </a:p>
        </p:txBody>
      </p:sp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49841FC9-7070-4462-84EE-07F1184BA4A7}"/>
              </a:ext>
            </a:extLst>
          </p:cNvPr>
          <p:cNvGrpSpPr/>
          <p:nvPr/>
        </p:nvGrpSpPr>
        <p:grpSpPr>
          <a:xfrm>
            <a:off x="10337902" y="3568614"/>
            <a:ext cx="446950" cy="446950"/>
            <a:chOff x="10493401" y="2290602"/>
            <a:chExt cx="446950" cy="446950"/>
          </a:xfrm>
        </p:grpSpPr>
        <p:grpSp>
          <p:nvGrpSpPr>
            <p:cNvPr id="47" name="그룹 1005">
              <a:extLst>
                <a:ext uri="{FF2B5EF4-FFF2-40B4-BE49-F238E27FC236}">
                  <a16:creationId xmlns:a16="http://schemas.microsoft.com/office/drawing/2014/main" id="{4283EA1B-A79D-4A95-A9C8-B00BA29FA0E3}"/>
                </a:ext>
              </a:extLst>
            </p:cNvPr>
            <p:cNvGrpSpPr/>
            <p:nvPr/>
          </p:nvGrpSpPr>
          <p:grpSpPr>
            <a:xfrm>
              <a:off x="10493401" y="2290602"/>
              <a:ext cx="446950" cy="446950"/>
              <a:chOff x="10493401" y="2290602"/>
              <a:chExt cx="446950" cy="446950"/>
            </a:xfrm>
          </p:grpSpPr>
          <p:pic>
            <p:nvPicPr>
              <p:cNvPr id="49" name="Object 17">
                <a:extLst>
                  <a:ext uri="{FF2B5EF4-FFF2-40B4-BE49-F238E27FC236}">
                    <a16:creationId xmlns:a16="http://schemas.microsoft.com/office/drawing/2014/main" id="{C90F9534-DF38-4A2B-BA56-4C72D92E0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93401" y="2290602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1E4102D9-EFA0-4278-8190-A6228F2CBB7A}"/>
                </a:ext>
              </a:extLst>
            </p:cNvPr>
            <p:cNvSpPr txBox="1"/>
            <p:nvPr/>
          </p:nvSpPr>
          <p:spPr>
            <a:xfrm>
              <a:off x="10424269" y="2387598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51" name="그룹 1006">
            <a:extLst>
              <a:ext uri="{FF2B5EF4-FFF2-40B4-BE49-F238E27FC236}">
                <a16:creationId xmlns:a16="http://schemas.microsoft.com/office/drawing/2014/main" id="{57B82567-C68E-45F0-87CA-15CAB1D91097}"/>
              </a:ext>
            </a:extLst>
          </p:cNvPr>
          <p:cNvGrpSpPr/>
          <p:nvPr/>
        </p:nvGrpSpPr>
        <p:grpSpPr>
          <a:xfrm>
            <a:off x="10303336" y="4967358"/>
            <a:ext cx="516082" cy="533971"/>
            <a:chOff x="10424269" y="3192435"/>
            <a:chExt cx="516082" cy="533971"/>
          </a:xfrm>
        </p:grpSpPr>
        <p:grpSp>
          <p:nvGrpSpPr>
            <p:cNvPr id="52" name="그룹 1007">
              <a:extLst>
                <a:ext uri="{FF2B5EF4-FFF2-40B4-BE49-F238E27FC236}">
                  <a16:creationId xmlns:a16="http://schemas.microsoft.com/office/drawing/2014/main" id="{2F9E7953-1745-467D-8E5F-62B3FED89E48}"/>
                </a:ext>
              </a:extLst>
            </p:cNvPr>
            <p:cNvGrpSpPr/>
            <p:nvPr/>
          </p:nvGrpSpPr>
          <p:grpSpPr>
            <a:xfrm>
              <a:off x="10493401" y="3192435"/>
              <a:ext cx="446950" cy="446950"/>
              <a:chOff x="10493401" y="3192435"/>
              <a:chExt cx="446950" cy="446950"/>
            </a:xfrm>
          </p:grpSpPr>
          <p:pic>
            <p:nvPicPr>
              <p:cNvPr id="54" name="Object 24">
                <a:extLst>
                  <a:ext uri="{FF2B5EF4-FFF2-40B4-BE49-F238E27FC236}">
                    <a16:creationId xmlns:a16="http://schemas.microsoft.com/office/drawing/2014/main" id="{EFE36E06-14F2-4846-A3AC-C9ADAB786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93401" y="3192435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AADCA9E8-1C0B-477E-9D37-86A0868E1C0B}"/>
                </a:ext>
              </a:extLst>
            </p:cNvPr>
            <p:cNvSpPr txBox="1"/>
            <p:nvPr/>
          </p:nvSpPr>
          <p:spPr>
            <a:xfrm>
              <a:off x="10424269" y="3289431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E3D411CE-B6E7-4B9A-8384-B60DAF95F321}"/>
              </a:ext>
            </a:extLst>
          </p:cNvPr>
          <p:cNvGrpSpPr/>
          <p:nvPr/>
        </p:nvGrpSpPr>
        <p:grpSpPr>
          <a:xfrm>
            <a:off x="10371372" y="6344169"/>
            <a:ext cx="446950" cy="446950"/>
            <a:chOff x="10493401" y="4508067"/>
            <a:chExt cx="446950" cy="446950"/>
          </a:xfrm>
        </p:grpSpPr>
        <p:grpSp>
          <p:nvGrpSpPr>
            <p:cNvPr id="57" name="그룹 1009">
              <a:extLst>
                <a:ext uri="{FF2B5EF4-FFF2-40B4-BE49-F238E27FC236}">
                  <a16:creationId xmlns:a16="http://schemas.microsoft.com/office/drawing/2014/main" id="{C3ED82B7-4B3A-47C5-9345-0D283A0B2FBD}"/>
                </a:ext>
              </a:extLst>
            </p:cNvPr>
            <p:cNvGrpSpPr/>
            <p:nvPr/>
          </p:nvGrpSpPr>
          <p:grpSpPr>
            <a:xfrm>
              <a:off x="10493401" y="4508067"/>
              <a:ext cx="446950" cy="446950"/>
              <a:chOff x="10493401" y="4508067"/>
              <a:chExt cx="446950" cy="446950"/>
            </a:xfrm>
          </p:grpSpPr>
          <p:pic>
            <p:nvPicPr>
              <p:cNvPr id="59" name="Object 31">
                <a:extLst>
                  <a:ext uri="{FF2B5EF4-FFF2-40B4-BE49-F238E27FC236}">
                    <a16:creationId xmlns:a16="http://schemas.microsoft.com/office/drawing/2014/main" id="{23691250-C152-48DA-AEB6-5B63D61F1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93401" y="4508067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58" name="Object 34">
              <a:extLst>
                <a:ext uri="{FF2B5EF4-FFF2-40B4-BE49-F238E27FC236}">
                  <a16:creationId xmlns:a16="http://schemas.microsoft.com/office/drawing/2014/main" id="{06F4B8BE-A784-4ACF-A860-61BFFBBE0A75}"/>
                </a:ext>
              </a:extLst>
            </p:cNvPr>
            <p:cNvSpPr txBox="1"/>
            <p:nvPr/>
          </p:nvSpPr>
          <p:spPr>
            <a:xfrm>
              <a:off x="10424269" y="4605063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02F1CC37-AD5E-4829-9228-6D7CE55B166D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71" name="그룹 1004">
              <a:extLst>
                <a:ext uri="{FF2B5EF4-FFF2-40B4-BE49-F238E27FC236}">
                  <a16:creationId xmlns:a16="http://schemas.microsoft.com/office/drawing/2014/main" id="{035CA5C2-A084-4898-BC95-96EAFC00CF58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73" name="Object 15">
                <a:extLst>
                  <a:ext uri="{FF2B5EF4-FFF2-40B4-BE49-F238E27FC236}">
                    <a16:creationId xmlns:a16="http://schemas.microsoft.com/office/drawing/2014/main" id="{26EDBC4B-56BE-4A05-A74A-E6EF6BF96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72" name="Object 18">
              <a:extLst>
                <a:ext uri="{FF2B5EF4-FFF2-40B4-BE49-F238E27FC236}">
                  <a16:creationId xmlns:a16="http://schemas.microsoft.com/office/drawing/2014/main" id="{01244EF0-4F33-4E3E-B2FD-134474657239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0" dirty="0">
                  <a:solidFill>
                    <a:srgbClr val="000000"/>
                  </a:solidFill>
                  <a:latin typeface="G마켓 산스 Bold" pitchFamily="34" charset="0"/>
                </a:rPr>
                <a:t>03.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96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>
            <a:extLst>
              <a:ext uri="{FF2B5EF4-FFF2-40B4-BE49-F238E27FC236}">
                <a16:creationId xmlns:a16="http://schemas.microsoft.com/office/drawing/2014/main" id="{7DB45E85-5AEB-4880-AA8A-7C1CFA86C6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845503"/>
            <a:ext cx="16103854" cy="3780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5B627-162C-4005-99AA-A69A09E08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727" y="2387845"/>
            <a:ext cx="14173200" cy="2209800"/>
          </a:xfrm>
          <a:prstGeom prst="rect">
            <a:avLst/>
          </a:prstGeom>
        </p:spPr>
      </p:pic>
      <p:sp>
        <p:nvSpPr>
          <p:cNvPr id="10" name="Object 64">
            <a:extLst>
              <a:ext uri="{FF2B5EF4-FFF2-40B4-BE49-F238E27FC236}">
                <a16:creationId xmlns:a16="http://schemas.microsoft.com/office/drawing/2014/main" id="{4CD1FCB2-2DB4-48E4-A9F5-14D702DA777B}"/>
              </a:ext>
            </a:extLst>
          </p:cNvPr>
          <p:cNvSpPr txBox="1"/>
          <p:nvPr/>
        </p:nvSpPr>
        <p:spPr>
          <a:xfrm>
            <a:off x="3505200" y="5762379"/>
            <a:ext cx="11963400" cy="75598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0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keras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에서 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CNN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을 사용할 것이기 때문에 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Conv2D(convolution layer)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랑 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Dense layer, MaxPooling2D(</a:t>
            </a:r>
            <a:r>
              <a:rPr lang="en-US" altLang="ko-KR" sz="30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MaxPolling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layer)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를 주로 사용 할 것이다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</a:p>
          <a:p>
            <a:endParaRPr lang="en-US" altLang="ko-KR" sz="3000" dirty="0">
              <a:solidFill>
                <a:srgbClr val="00000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preprocessing(</a:t>
            </a:r>
            <a:r>
              <a:rPr lang="ko-KR" altLang="en-US" sz="30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전처리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)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에서 </a:t>
            </a:r>
            <a:r>
              <a:rPr lang="en-US" altLang="ko-KR" sz="30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ImageDataGenerator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를 사용하여 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data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를 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augmentation 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할 것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</a:p>
          <a:p>
            <a:endParaRPr lang="en-US" altLang="ko-KR" sz="3000" dirty="0">
              <a:solidFill>
                <a:srgbClr val="00000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Data augmentation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이란 데이터를 인위적으로 변형하여 증가시키는 것으로 학습 데이터가 </a:t>
            </a:r>
            <a:r>
              <a:rPr lang="ko-KR" altLang="en-US" sz="3000" dirty="0" err="1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부족할때</a:t>
            </a:r>
            <a:r>
              <a:rPr lang="ko-KR" altLang="en-US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 효과적인 방법이다</a:t>
            </a:r>
            <a:r>
              <a:rPr lang="en-US" altLang="ko-KR" sz="3000" dirty="0">
                <a:solidFill>
                  <a:srgbClr val="00000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</a:p>
          <a:p>
            <a:pPr algn="ctr"/>
            <a:endParaRPr lang="en-US" dirty="0"/>
          </a:p>
        </p:txBody>
      </p:sp>
      <p:grpSp>
        <p:nvGrpSpPr>
          <p:cNvPr id="11" name="그룹 1018">
            <a:extLst>
              <a:ext uri="{FF2B5EF4-FFF2-40B4-BE49-F238E27FC236}">
                <a16:creationId xmlns:a16="http://schemas.microsoft.com/office/drawing/2014/main" id="{C7900505-23BA-479B-A213-60C48F033981}"/>
              </a:ext>
            </a:extLst>
          </p:cNvPr>
          <p:cNvGrpSpPr/>
          <p:nvPr/>
        </p:nvGrpSpPr>
        <p:grpSpPr>
          <a:xfrm>
            <a:off x="10069464" y="2876363"/>
            <a:ext cx="1401905" cy="394276"/>
            <a:chOff x="10043810" y="3460318"/>
            <a:chExt cx="1401905" cy="394276"/>
          </a:xfrm>
        </p:grpSpPr>
        <p:pic>
          <p:nvPicPr>
            <p:cNvPr id="12" name="Object 61">
              <a:extLst>
                <a:ext uri="{FF2B5EF4-FFF2-40B4-BE49-F238E27FC236}">
                  <a16:creationId xmlns:a16="http://schemas.microsoft.com/office/drawing/2014/main" id="{F95AD659-89ED-4474-A664-FE577CA95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13" name="그룹 1018">
            <a:extLst>
              <a:ext uri="{FF2B5EF4-FFF2-40B4-BE49-F238E27FC236}">
                <a16:creationId xmlns:a16="http://schemas.microsoft.com/office/drawing/2014/main" id="{340B5F18-9C0A-4760-A417-8781BD186F2B}"/>
              </a:ext>
            </a:extLst>
          </p:cNvPr>
          <p:cNvGrpSpPr/>
          <p:nvPr/>
        </p:nvGrpSpPr>
        <p:grpSpPr>
          <a:xfrm>
            <a:off x="12550742" y="2876363"/>
            <a:ext cx="1401905" cy="394276"/>
            <a:chOff x="10043810" y="3460318"/>
            <a:chExt cx="1401905" cy="394276"/>
          </a:xfrm>
        </p:grpSpPr>
        <p:pic>
          <p:nvPicPr>
            <p:cNvPr id="14" name="Object 61">
              <a:extLst>
                <a:ext uri="{FF2B5EF4-FFF2-40B4-BE49-F238E27FC236}">
                  <a16:creationId xmlns:a16="http://schemas.microsoft.com/office/drawing/2014/main" id="{521D86DF-7526-4CC8-A0D7-22340C6ED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15" name="그룹 1018">
            <a:extLst>
              <a:ext uri="{FF2B5EF4-FFF2-40B4-BE49-F238E27FC236}">
                <a16:creationId xmlns:a16="http://schemas.microsoft.com/office/drawing/2014/main" id="{B1EDF9E9-4E38-4C9D-BCA3-2C73E23A841A}"/>
              </a:ext>
            </a:extLst>
          </p:cNvPr>
          <p:cNvGrpSpPr/>
          <p:nvPr/>
        </p:nvGrpSpPr>
        <p:grpSpPr>
          <a:xfrm>
            <a:off x="5283454" y="3552579"/>
            <a:ext cx="2133600" cy="473566"/>
            <a:chOff x="10043810" y="3460318"/>
            <a:chExt cx="1401905" cy="394276"/>
          </a:xfrm>
        </p:grpSpPr>
        <p:pic>
          <p:nvPicPr>
            <p:cNvPr id="17" name="Object 61">
              <a:extLst>
                <a:ext uri="{FF2B5EF4-FFF2-40B4-BE49-F238E27FC236}">
                  <a16:creationId xmlns:a16="http://schemas.microsoft.com/office/drawing/2014/main" id="{6B6F355B-EC98-4516-BB57-1C27683E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19" name="그룹 1018">
            <a:extLst>
              <a:ext uri="{FF2B5EF4-FFF2-40B4-BE49-F238E27FC236}">
                <a16:creationId xmlns:a16="http://schemas.microsoft.com/office/drawing/2014/main" id="{BBF1ADE1-4546-49D1-9E62-94AE71F4ACEB}"/>
              </a:ext>
            </a:extLst>
          </p:cNvPr>
          <p:cNvGrpSpPr/>
          <p:nvPr/>
        </p:nvGrpSpPr>
        <p:grpSpPr>
          <a:xfrm>
            <a:off x="9269644" y="3604787"/>
            <a:ext cx="3001543" cy="308740"/>
            <a:chOff x="10043810" y="3460318"/>
            <a:chExt cx="1401905" cy="394276"/>
          </a:xfrm>
        </p:grpSpPr>
        <p:pic>
          <p:nvPicPr>
            <p:cNvPr id="20" name="Object 61">
              <a:extLst>
                <a:ext uri="{FF2B5EF4-FFF2-40B4-BE49-F238E27FC236}">
                  <a16:creationId xmlns:a16="http://schemas.microsoft.com/office/drawing/2014/main" id="{BD22EEC6-EBE3-47A5-9070-E7F0F78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810" y="3460318"/>
              <a:ext cx="1401905" cy="394276"/>
            </a:xfrm>
            <a:prstGeom prst="rect">
              <a:avLst/>
            </a:prstGeom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6C4FD2C0-8369-44FB-B645-9EB1A9B00448}"/>
              </a:ext>
            </a:extLst>
          </p:cNvPr>
          <p:cNvGrpSpPr/>
          <p:nvPr/>
        </p:nvGrpSpPr>
        <p:grpSpPr>
          <a:xfrm>
            <a:off x="2431332" y="5814939"/>
            <a:ext cx="446950" cy="446950"/>
            <a:chOff x="10493401" y="2290602"/>
            <a:chExt cx="446950" cy="446950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D4A07BE-A8C3-4927-8A28-3A87883F5F9F}"/>
                </a:ext>
              </a:extLst>
            </p:cNvPr>
            <p:cNvGrpSpPr/>
            <p:nvPr/>
          </p:nvGrpSpPr>
          <p:grpSpPr>
            <a:xfrm>
              <a:off x="10493401" y="2290602"/>
              <a:ext cx="446950" cy="446950"/>
              <a:chOff x="10493401" y="2290602"/>
              <a:chExt cx="446950" cy="446950"/>
            </a:xfrm>
          </p:grpSpPr>
          <p:pic>
            <p:nvPicPr>
              <p:cNvPr id="24" name="Object 17">
                <a:extLst>
                  <a:ext uri="{FF2B5EF4-FFF2-40B4-BE49-F238E27FC236}">
                    <a16:creationId xmlns:a16="http://schemas.microsoft.com/office/drawing/2014/main" id="{FB2386D5-F197-418D-B8CC-9B06A6868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3401" y="2290602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97D812F7-661E-4B70-AB31-5525F9115E13}"/>
                </a:ext>
              </a:extLst>
            </p:cNvPr>
            <p:cNvSpPr txBox="1"/>
            <p:nvPr/>
          </p:nvSpPr>
          <p:spPr>
            <a:xfrm>
              <a:off x="10424269" y="2387598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04</a:t>
              </a:r>
              <a:endParaRPr lang="en-US" dirty="0"/>
            </a:p>
          </p:txBody>
        </p:sp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DEF6B301-A104-4FF3-B08D-5BA4F2807058}"/>
              </a:ext>
            </a:extLst>
          </p:cNvPr>
          <p:cNvGrpSpPr/>
          <p:nvPr/>
        </p:nvGrpSpPr>
        <p:grpSpPr>
          <a:xfrm>
            <a:off x="2362200" y="7340268"/>
            <a:ext cx="516082" cy="533971"/>
            <a:chOff x="10424269" y="3192435"/>
            <a:chExt cx="516082" cy="533971"/>
          </a:xfrm>
        </p:grpSpPr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9295F1BA-979A-43AE-9AD9-6F730D5EED40}"/>
                </a:ext>
              </a:extLst>
            </p:cNvPr>
            <p:cNvGrpSpPr/>
            <p:nvPr/>
          </p:nvGrpSpPr>
          <p:grpSpPr>
            <a:xfrm>
              <a:off x="10493401" y="3192435"/>
              <a:ext cx="446950" cy="446950"/>
              <a:chOff x="10493401" y="3192435"/>
              <a:chExt cx="446950" cy="446950"/>
            </a:xfrm>
          </p:grpSpPr>
          <p:pic>
            <p:nvPicPr>
              <p:cNvPr id="29" name="Object 24">
                <a:extLst>
                  <a:ext uri="{FF2B5EF4-FFF2-40B4-BE49-F238E27FC236}">
                    <a16:creationId xmlns:a16="http://schemas.microsoft.com/office/drawing/2014/main" id="{E3F04E2C-520E-472D-93C1-4B11252E2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3401" y="3192435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798C2989-8C3A-4E71-B28F-28F672623498}"/>
                </a:ext>
              </a:extLst>
            </p:cNvPr>
            <p:cNvSpPr txBox="1"/>
            <p:nvPr/>
          </p:nvSpPr>
          <p:spPr>
            <a:xfrm>
              <a:off x="10424269" y="3289431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05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F22C56A9-D943-4DFE-A8E1-98466DD10681}"/>
              </a:ext>
            </a:extLst>
          </p:cNvPr>
          <p:cNvGrpSpPr/>
          <p:nvPr/>
        </p:nvGrpSpPr>
        <p:grpSpPr>
          <a:xfrm>
            <a:off x="2362200" y="8572500"/>
            <a:ext cx="516082" cy="533971"/>
            <a:chOff x="10424269" y="3192435"/>
            <a:chExt cx="516082" cy="533971"/>
          </a:xfrm>
        </p:grpSpPr>
        <p:grpSp>
          <p:nvGrpSpPr>
            <p:cNvPr id="31" name="그룹 1007">
              <a:extLst>
                <a:ext uri="{FF2B5EF4-FFF2-40B4-BE49-F238E27FC236}">
                  <a16:creationId xmlns:a16="http://schemas.microsoft.com/office/drawing/2014/main" id="{54F9EF68-5BB4-4AE5-ACAC-915322603461}"/>
                </a:ext>
              </a:extLst>
            </p:cNvPr>
            <p:cNvGrpSpPr/>
            <p:nvPr/>
          </p:nvGrpSpPr>
          <p:grpSpPr>
            <a:xfrm>
              <a:off x="10493401" y="3192435"/>
              <a:ext cx="446950" cy="446950"/>
              <a:chOff x="10493401" y="3192435"/>
              <a:chExt cx="446950" cy="446950"/>
            </a:xfrm>
          </p:grpSpPr>
          <p:pic>
            <p:nvPicPr>
              <p:cNvPr id="33" name="Object 24">
                <a:extLst>
                  <a:ext uri="{FF2B5EF4-FFF2-40B4-BE49-F238E27FC236}">
                    <a16:creationId xmlns:a16="http://schemas.microsoft.com/office/drawing/2014/main" id="{536E45CA-D955-46B5-855C-09F2FD4F6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3401" y="3192435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D0E9FF18-2963-4603-BE28-CCC44F915BEB}"/>
                </a:ext>
              </a:extLst>
            </p:cNvPr>
            <p:cNvSpPr txBox="1"/>
            <p:nvPr/>
          </p:nvSpPr>
          <p:spPr>
            <a:xfrm>
              <a:off x="10424269" y="3289431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06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81791A63-053D-4AAE-BCA4-6A637265BAED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1F132B7F-0BA3-4B99-A7A0-759B2EE8E744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BA9C068C-8432-4B6B-B91E-F215778E3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A854595C-DCA9-47F6-8168-FBF1E50D8D3F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0" dirty="0">
                  <a:solidFill>
                    <a:srgbClr val="000000"/>
                  </a:solidFill>
                  <a:latin typeface="G마켓 산스 Bold" pitchFamily="34" charset="0"/>
                </a:rPr>
                <a:t>03.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2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E0F834-B963-4551-A084-886B88F1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2708150"/>
            <a:ext cx="15956280" cy="591805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C0A751E-ADF1-4A1A-B8AC-9D2063AB9213}"/>
              </a:ext>
            </a:extLst>
          </p:cNvPr>
          <p:cNvSpPr txBox="1">
            <a:spLocks/>
          </p:cNvSpPr>
          <p:nvPr/>
        </p:nvSpPr>
        <p:spPr>
          <a:xfrm>
            <a:off x="1524000" y="1390932"/>
            <a:ext cx="4043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000" b="1" dirty="0"/>
              <a:t>Load Dataset</a:t>
            </a:r>
            <a:endParaRPr lang="ko-KR" altLang="en-US" sz="5000" b="1" dirty="0"/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DE79A34D-2CC2-4094-8246-D74A9B16AC05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13" name="그룹 1004">
              <a:extLst>
                <a:ext uri="{FF2B5EF4-FFF2-40B4-BE49-F238E27FC236}">
                  <a16:creationId xmlns:a16="http://schemas.microsoft.com/office/drawing/2014/main" id="{7073435C-4A26-4DF1-9A43-76B4E58456CE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8071CE42-8049-466E-B6FA-C49C078FD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26971764-CA42-4CBC-A8E8-C1E047876F3A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0" dirty="0">
                  <a:solidFill>
                    <a:srgbClr val="000000"/>
                  </a:solidFill>
                  <a:latin typeface="G마켓 산스 Bold" pitchFamily="34" charset="0"/>
                </a:rPr>
                <a:t>03.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81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89ADF039-A500-4F8F-ABDB-B5CF4EEAD2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366" y="2802725"/>
            <a:ext cx="10168742" cy="4849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367E5-FD69-4425-BCB1-8BAB96B4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64" y="2895569"/>
            <a:ext cx="9296401" cy="4446501"/>
          </a:xfrm>
          <a:prstGeom prst="rect">
            <a:avLst/>
          </a:prstGeom>
        </p:spPr>
      </p:pic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9D2CF15A-D1E7-45F3-870C-011A1789F4F5}"/>
              </a:ext>
            </a:extLst>
          </p:cNvPr>
          <p:cNvGrpSpPr/>
          <p:nvPr/>
        </p:nvGrpSpPr>
        <p:grpSpPr>
          <a:xfrm>
            <a:off x="11879536" y="2908269"/>
            <a:ext cx="446950" cy="446950"/>
            <a:chOff x="10493401" y="2290602"/>
            <a:chExt cx="446950" cy="446950"/>
          </a:xfrm>
        </p:grpSpPr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6F02A831-EF7A-48B5-84D3-96D20038ED1D}"/>
                </a:ext>
              </a:extLst>
            </p:cNvPr>
            <p:cNvGrpSpPr/>
            <p:nvPr/>
          </p:nvGrpSpPr>
          <p:grpSpPr>
            <a:xfrm>
              <a:off x="10493401" y="2290602"/>
              <a:ext cx="446950" cy="446950"/>
              <a:chOff x="10493401" y="2290602"/>
              <a:chExt cx="446950" cy="446950"/>
            </a:xfrm>
          </p:grpSpPr>
          <p:pic>
            <p:nvPicPr>
              <p:cNvPr id="14" name="Object 17">
                <a:extLst>
                  <a:ext uri="{FF2B5EF4-FFF2-40B4-BE49-F238E27FC236}">
                    <a16:creationId xmlns:a16="http://schemas.microsoft.com/office/drawing/2014/main" id="{459E3C6B-C7E5-48E8-AFD3-CEC3F4437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3401" y="2290602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1800651A-87DC-46A9-91A6-91D77647B436}"/>
                </a:ext>
              </a:extLst>
            </p:cNvPr>
            <p:cNvSpPr txBox="1"/>
            <p:nvPr/>
          </p:nvSpPr>
          <p:spPr>
            <a:xfrm>
              <a:off x="10424269" y="2387598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2774C039-D374-4878-911E-88006EA037BB}"/>
              </a:ext>
            </a:extLst>
          </p:cNvPr>
          <p:cNvGrpSpPr/>
          <p:nvPr/>
        </p:nvGrpSpPr>
        <p:grpSpPr>
          <a:xfrm>
            <a:off x="11862807" y="5500378"/>
            <a:ext cx="516082" cy="533971"/>
            <a:chOff x="10424269" y="3192435"/>
            <a:chExt cx="516082" cy="533971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11AD360B-E537-48E9-BFDA-FB93217DC467}"/>
                </a:ext>
              </a:extLst>
            </p:cNvPr>
            <p:cNvGrpSpPr/>
            <p:nvPr/>
          </p:nvGrpSpPr>
          <p:grpSpPr>
            <a:xfrm>
              <a:off x="10493401" y="3192435"/>
              <a:ext cx="446950" cy="446950"/>
              <a:chOff x="10493401" y="3192435"/>
              <a:chExt cx="446950" cy="446950"/>
            </a:xfrm>
          </p:grpSpPr>
          <p:pic>
            <p:nvPicPr>
              <p:cNvPr id="20" name="Object 24">
                <a:extLst>
                  <a:ext uri="{FF2B5EF4-FFF2-40B4-BE49-F238E27FC236}">
                    <a16:creationId xmlns:a16="http://schemas.microsoft.com/office/drawing/2014/main" id="{62CC22B0-12D9-4461-A543-3471DAABD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3401" y="3192435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9D4FAD5C-0321-49E4-9BA3-03BDB6B796CA}"/>
                </a:ext>
              </a:extLst>
            </p:cNvPr>
            <p:cNvSpPr txBox="1"/>
            <p:nvPr/>
          </p:nvSpPr>
          <p:spPr>
            <a:xfrm>
              <a:off x="10424269" y="3289431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4C6598D8-EA36-416A-90CC-C26E9325CC9A}"/>
              </a:ext>
            </a:extLst>
          </p:cNvPr>
          <p:cNvGrpSpPr/>
          <p:nvPr/>
        </p:nvGrpSpPr>
        <p:grpSpPr>
          <a:xfrm>
            <a:off x="11987864" y="7004816"/>
            <a:ext cx="446950" cy="446950"/>
            <a:chOff x="10493401" y="4508067"/>
            <a:chExt cx="446950" cy="446950"/>
          </a:xfrm>
        </p:grpSpPr>
        <p:grpSp>
          <p:nvGrpSpPr>
            <p:cNvPr id="22" name="그룹 1009">
              <a:extLst>
                <a:ext uri="{FF2B5EF4-FFF2-40B4-BE49-F238E27FC236}">
                  <a16:creationId xmlns:a16="http://schemas.microsoft.com/office/drawing/2014/main" id="{32CB9C50-E494-4758-AEF2-458C1821B968}"/>
                </a:ext>
              </a:extLst>
            </p:cNvPr>
            <p:cNvGrpSpPr/>
            <p:nvPr/>
          </p:nvGrpSpPr>
          <p:grpSpPr>
            <a:xfrm>
              <a:off x="10493401" y="4508067"/>
              <a:ext cx="446950" cy="446950"/>
              <a:chOff x="10493401" y="4508067"/>
              <a:chExt cx="446950" cy="446950"/>
            </a:xfrm>
          </p:grpSpPr>
          <p:pic>
            <p:nvPicPr>
              <p:cNvPr id="24" name="Object 31">
                <a:extLst>
                  <a:ext uri="{FF2B5EF4-FFF2-40B4-BE49-F238E27FC236}">
                    <a16:creationId xmlns:a16="http://schemas.microsoft.com/office/drawing/2014/main" id="{FE6D1C7D-769D-4056-8523-D12DD07B1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3401" y="4508067"/>
                <a:ext cx="446950" cy="446950"/>
              </a:xfrm>
              <a:prstGeom prst="rect">
                <a:avLst/>
              </a:prstGeom>
            </p:spPr>
          </p:pic>
        </p:grpSp>
        <p:sp>
          <p:nvSpPr>
            <p:cNvPr id="23" name="Object 34">
              <a:extLst>
                <a:ext uri="{FF2B5EF4-FFF2-40B4-BE49-F238E27FC236}">
                  <a16:creationId xmlns:a16="http://schemas.microsoft.com/office/drawing/2014/main" id="{4CC04A37-72BE-4EBF-ADA3-FCAD5E0FF068}"/>
                </a:ext>
              </a:extLst>
            </p:cNvPr>
            <p:cNvSpPr txBox="1"/>
            <p:nvPr/>
          </p:nvSpPr>
          <p:spPr>
            <a:xfrm>
              <a:off x="10424269" y="4605063"/>
              <a:ext cx="487678" cy="43697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G마켓 산스 Bold" pitchFamily="34" charset="0"/>
                  <a:cs typeface="G마켓 산스 Bold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7A0A4E-E826-4207-B1EB-F29EA281C153}"/>
              </a:ext>
            </a:extLst>
          </p:cNvPr>
          <p:cNvSpPr txBox="1"/>
          <p:nvPr/>
        </p:nvSpPr>
        <p:spPr>
          <a:xfrm>
            <a:off x="12689510" y="2895569"/>
            <a:ext cx="54579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어떤 모양을 가지고 있는지</a:t>
            </a:r>
            <a:r>
              <a:rPr lang="en-US" altLang="ko-KR" sz="2500" dirty="0"/>
              <a:t> </a:t>
            </a:r>
            <a:r>
              <a:rPr lang="ko-KR" altLang="en-US" sz="2500" dirty="0"/>
              <a:t>알아보기 위해서 </a:t>
            </a:r>
            <a:r>
              <a:rPr lang="en-US" altLang="ko-KR" sz="2500" dirty="0"/>
              <a:t>print</a:t>
            </a:r>
            <a:r>
              <a:rPr lang="ko-KR" altLang="en-US" sz="2500" dirty="0"/>
              <a:t>한다</a:t>
            </a:r>
            <a:r>
              <a:rPr lang="en-US" altLang="ko-KR" sz="2500" dirty="0"/>
              <a:t>. </a:t>
            </a:r>
          </a:p>
          <a:p>
            <a:r>
              <a:rPr lang="en-US" altLang="ko-KR" sz="2500" dirty="0" err="1"/>
              <a:t>Trianset</a:t>
            </a:r>
            <a:r>
              <a:rPr lang="ko-KR" altLang="en-US" sz="2500" dirty="0"/>
              <a:t>은 총 </a:t>
            </a:r>
            <a:r>
              <a:rPr lang="en-US" altLang="ko-KR" sz="2500" dirty="0"/>
              <a:t>2586</a:t>
            </a:r>
            <a:r>
              <a:rPr lang="ko-KR" altLang="en-US" sz="2500" dirty="0"/>
              <a:t>개의 이미지</a:t>
            </a:r>
            <a:r>
              <a:rPr lang="en-US" altLang="ko-KR" sz="2500" dirty="0"/>
              <a:t>, </a:t>
            </a:r>
            <a:r>
              <a:rPr lang="ko-KR" altLang="en-US" sz="2500" dirty="0"/>
              <a:t>가로 사이즈 </a:t>
            </a:r>
            <a:r>
              <a:rPr lang="en-US" altLang="ko-KR" sz="2500" dirty="0"/>
              <a:t>34, </a:t>
            </a:r>
            <a:r>
              <a:rPr lang="ko-KR" altLang="en-US" sz="2500" dirty="0"/>
              <a:t>세로 사이즈 </a:t>
            </a:r>
            <a:r>
              <a:rPr lang="en-US" altLang="ko-KR" sz="2500" dirty="0"/>
              <a:t>26, </a:t>
            </a:r>
            <a:r>
              <a:rPr lang="ko-KR" altLang="en-US" sz="2500" dirty="0" err="1"/>
              <a:t>흑백이미지를</a:t>
            </a:r>
            <a:r>
              <a:rPr lang="ko-KR" altLang="en-US" sz="2500" dirty="0"/>
              <a:t> 트레이닝 시킨다</a:t>
            </a:r>
            <a:r>
              <a:rPr lang="en-US" altLang="ko-KR" sz="2500" dirty="0"/>
              <a:t>. </a:t>
            </a:r>
            <a:r>
              <a:rPr lang="ko-KR" altLang="en-US" sz="2500" dirty="0"/>
              <a:t> </a:t>
            </a:r>
            <a:endParaRPr lang="en-US" altLang="ko-KR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3FE8E-4BB5-47DC-88EA-2A69AC31D56F}"/>
              </a:ext>
            </a:extLst>
          </p:cNvPr>
          <p:cNvSpPr txBox="1"/>
          <p:nvPr/>
        </p:nvSpPr>
        <p:spPr>
          <a:xfrm>
            <a:off x="12794316" y="5516441"/>
            <a:ext cx="4648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288</a:t>
            </a:r>
            <a:r>
              <a:rPr lang="ko-KR" altLang="en-US" sz="2500" dirty="0"/>
              <a:t>장의 이미지로 </a:t>
            </a:r>
            <a:r>
              <a:rPr lang="en-US" altLang="ko-KR" sz="2500" dirty="0"/>
              <a:t>validation(</a:t>
            </a:r>
            <a:r>
              <a:rPr lang="ko-KR" altLang="en-US" sz="2500" dirty="0"/>
              <a:t>확인</a:t>
            </a:r>
            <a:r>
              <a:rPr lang="en-US" altLang="ko-KR" sz="2500" dirty="0"/>
              <a:t>)</a:t>
            </a:r>
            <a:r>
              <a:rPr lang="ko-KR" altLang="en-US" sz="2500" dirty="0"/>
              <a:t> 할 것이다</a:t>
            </a:r>
            <a:r>
              <a:rPr lang="en-US" altLang="ko-KR" sz="2500" dirty="0"/>
              <a:t>.  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2F4D2-E3CC-4BAA-B3D8-66CB5FB3913A}"/>
              </a:ext>
            </a:extLst>
          </p:cNvPr>
          <p:cNvSpPr txBox="1"/>
          <p:nvPr/>
        </p:nvSpPr>
        <p:spPr>
          <a:xfrm>
            <a:off x="12769920" y="7101812"/>
            <a:ext cx="463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정답 셋은 </a:t>
            </a:r>
            <a:r>
              <a:rPr lang="en-US" altLang="ko-KR" sz="2500" dirty="0"/>
              <a:t>1</a:t>
            </a:r>
            <a:r>
              <a:rPr lang="ko-KR" altLang="en-US" sz="2500" dirty="0" err="1"/>
              <a:t>개짜리</a:t>
            </a:r>
            <a:r>
              <a:rPr lang="ko-KR" altLang="en-US" sz="2500" dirty="0"/>
              <a:t> </a:t>
            </a:r>
            <a:endParaRPr lang="en-US" altLang="ko-KR" sz="2500" dirty="0"/>
          </a:p>
          <a:p>
            <a:r>
              <a:rPr lang="en-US" altLang="ko-KR" sz="2500" dirty="0"/>
              <a:t>0 </a:t>
            </a:r>
            <a:r>
              <a:rPr lang="ko-KR" altLang="en-US" sz="2500" dirty="0"/>
              <a:t>또는 </a:t>
            </a:r>
            <a:r>
              <a:rPr lang="en-US" altLang="ko-KR" sz="2500" dirty="0"/>
              <a:t>1</a:t>
            </a:r>
            <a:r>
              <a:rPr lang="ko-KR" altLang="en-US" sz="2500" dirty="0"/>
              <a:t>로 이루어진 벡터다</a:t>
            </a:r>
            <a:r>
              <a:rPr lang="en-US" altLang="ko-KR" sz="2500" dirty="0"/>
              <a:t>. </a:t>
            </a:r>
          </a:p>
          <a:p>
            <a:r>
              <a:rPr lang="en-US" altLang="ko-KR" sz="2500" dirty="0"/>
              <a:t>1= </a:t>
            </a:r>
            <a:r>
              <a:rPr lang="ko-KR" altLang="en-US" sz="2500" dirty="0"/>
              <a:t>눈을 뜬 것</a:t>
            </a:r>
            <a:endParaRPr lang="en-US" altLang="ko-KR" sz="2500" dirty="0"/>
          </a:p>
          <a:p>
            <a:r>
              <a:rPr lang="en-US" altLang="ko-KR" sz="2500" dirty="0"/>
              <a:t>0= </a:t>
            </a:r>
            <a:r>
              <a:rPr lang="ko-KR" altLang="en-US" sz="2500" dirty="0"/>
              <a:t>눈을 감은 것 </a:t>
            </a:r>
          </a:p>
        </p:txBody>
      </p: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AB4867F6-57ED-45A8-BC49-274F8C7024E5}"/>
              </a:ext>
            </a:extLst>
          </p:cNvPr>
          <p:cNvGrpSpPr/>
          <p:nvPr/>
        </p:nvGrpSpPr>
        <p:grpSpPr>
          <a:xfrm>
            <a:off x="1295400" y="266700"/>
            <a:ext cx="16230600" cy="1190463"/>
            <a:chOff x="1222677" y="1860905"/>
            <a:chExt cx="1809472" cy="423941"/>
          </a:xfrm>
        </p:grpSpPr>
        <p:grpSp>
          <p:nvGrpSpPr>
            <p:cNvPr id="31" name="그룹 1004">
              <a:extLst>
                <a:ext uri="{FF2B5EF4-FFF2-40B4-BE49-F238E27FC236}">
                  <a16:creationId xmlns:a16="http://schemas.microsoft.com/office/drawing/2014/main" id="{D905530C-B74D-4A54-8D01-7FB95583EDEA}"/>
                </a:ext>
              </a:extLst>
            </p:cNvPr>
            <p:cNvGrpSpPr/>
            <p:nvPr/>
          </p:nvGrpSpPr>
          <p:grpSpPr>
            <a:xfrm>
              <a:off x="1222677" y="1860905"/>
              <a:ext cx="1809472" cy="347359"/>
              <a:chOff x="1222677" y="1860905"/>
              <a:chExt cx="1809472" cy="347359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D62262EA-65F6-46F9-9714-F298C353A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2677" y="1860905"/>
                <a:ext cx="1809472" cy="347359"/>
              </a:xfrm>
              <a:prstGeom prst="rect">
                <a:avLst/>
              </a:prstGeom>
            </p:spPr>
          </p:pic>
        </p:grp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E86B9A2D-DAB7-4E03-A7C4-5F2C92AF4FAC}"/>
                </a:ext>
              </a:extLst>
            </p:cNvPr>
            <p:cNvSpPr txBox="1"/>
            <p:nvPr/>
          </p:nvSpPr>
          <p:spPr>
            <a:xfrm>
              <a:off x="1383519" y="1904856"/>
              <a:ext cx="1487788" cy="37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0" dirty="0">
                  <a:solidFill>
                    <a:srgbClr val="000000"/>
                  </a:solidFill>
                  <a:latin typeface="G마켓 산스 Bold" pitchFamily="34" charset="0"/>
                </a:rPr>
                <a:t>03. </a:t>
              </a:r>
              <a:r>
                <a:rPr lang="ko-KR" altLang="en-US" sz="5000" dirty="0">
                  <a:solidFill>
                    <a:srgbClr val="000000"/>
                  </a:solidFill>
                  <a:latin typeface="G마켓 산스 Bold" pitchFamily="34" charset="0"/>
                </a:rPr>
                <a:t>코드 설명</a:t>
              </a:r>
              <a:endPara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826154B9-5A85-46CD-9714-4EBFFF5DC401}"/>
              </a:ext>
            </a:extLst>
          </p:cNvPr>
          <p:cNvSpPr txBox="1">
            <a:spLocks/>
          </p:cNvSpPr>
          <p:nvPr/>
        </p:nvSpPr>
        <p:spPr>
          <a:xfrm>
            <a:off x="1524000" y="1390932"/>
            <a:ext cx="4043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000" b="1" dirty="0"/>
              <a:t>Load Dataset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7393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1091</Words>
  <Application>Microsoft Office PowerPoint</Application>
  <PresentationFormat>사용자 지정</PresentationFormat>
  <Paragraphs>177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?? ??</vt:lpstr>
      <vt:lpstr>-apple-system</vt:lpstr>
      <vt:lpstr>G마켓 산스 Bold</vt:lpstr>
      <vt:lpstr>G마켓 산스 Light</vt:lpstr>
      <vt:lpstr>G마켓 산스 Medium</vt:lpstr>
      <vt:lpstr>THE블랙잭B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Build model </vt:lpstr>
      <vt:lpstr>Build model 분석 </vt:lpstr>
      <vt:lpstr>Build model 분석(2) </vt:lpstr>
      <vt:lpstr>Build model 분석(2) </vt:lpstr>
      <vt:lpstr>Build model 분석(2) </vt:lpstr>
      <vt:lpstr>Build model 분석(2) </vt:lpstr>
      <vt:lpstr>Train  </vt:lpstr>
      <vt:lpstr>Train Result  </vt:lpstr>
      <vt:lpstr>Plot  </vt:lpstr>
      <vt:lpstr>Plot  </vt:lpstr>
      <vt:lpstr>PowerPoint 프레젠테이션</vt:lpstr>
      <vt:lpstr>Result  </vt:lpstr>
      <vt:lpstr>Result  </vt:lpstr>
      <vt:lpstr>PowerPoint 프레젠테이션</vt:lpstr>
      <vt:lpstr>출처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찬영</cp:lastModifiedBy>
  <cp:revision>53</cp:revision>
  <dcterms:created xsi:type="dcterms:W3CDTF">2021-06-05T01:17:39Z</dcterms:created>
  <dcterms:modified xsi:type="dcterms:W3CDTF">2021-06-06T15:01:21Z</dcterms:modified>
</cp:coreProperties>
</file>